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sldIdLst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263" y="489789"/>
            <a:ext cx="984072" cy="69665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51961" y="349322"/>
            <a:ext cx="2240165" cy="114578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1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chemeClr val="tx1"/>
                </a:solidFill>
                <a:latin typeface="Bookman Old Style"/>
                <a:cs typeface="Bookman Old Styl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1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21887" y="2715915"/>
            <a:ext cx="2100226" cy="671851"/>
          </a:xfrm>
        </p:spPr>
        <p:txBody>
          <a:bodyPr lIns="0" tIns="0" rIns="0" bIns="0"/>
          <a:lstStyle>
            <a:lvl1pPr>
              <a:defRPr sz="4366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66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21887" y="2715915"/>
            <a:ext cx="2100226" cy="671851"/>
          </a:xfrm>
        </p:spPr>
        <p:txBody>
          <a:bodyPr lIns="0" tIns="0" rIns="0" bIns="0"/>
          <a:lstStyle>
            <a:lvl1pPr>
              <a:defRPr sz="4366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2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2613" cy="685705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21887" y="2715915"/>
            <a:ext cx="2100226" cy="671851"/>
          </a:xfrm>
        </p:spPr>
        <p:txBody>
          <a:bodyPr lIns="0" tIns="0" rIns="0" bIns="0"/>
          <a:lstStyle>
            <a:lvl1pPr>
              <a:defRPr sz="4366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4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12572"/>
            <a:ext cx="7489190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4525" y="2506726"/>
            <a:ext cx="5739130" cy="40646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Bookman Old Style"/>
                <a:cs typeface="Bookman Old Styl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02263" y="489789"/>
            <a:ext cx="984072" cy="696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21887" y="2715915"/>
            <a:ext cx="2100226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4384" y="1765245"/>
            <a:ext cx="851870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1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575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image" Target="../media/image74.png"/><Relationship Id="rId21" Type="http://schemas.openxmlformats.org/officeDocument/2006/relationships/image" Target="../media/image92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" Type="http://schemas.openxmlformats.org/officeDocument/2006/relationships/image" Target="../media/image73.jpg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image" Target="../media/image21.jp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image" Target="../media/image47.jp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1869" y="2092356"/>
            <a:ext cx="6703931" cy="1212831"/>
          </a:xfrm>
          <a:prstGeom prst="rect">
            <a:avLst/>
          </a:prstGeom>
        </p:spPr>
        <p:txBody>
          <a:bodyPr vert="horz" wrap="square" lIns="0" tIns="134301" rIns="0" bIns="0" rtlCol="0">
            <a:spAutoFit/>
          </a:bodyPr>
          <a:lstStyle/>
          <a:p>
            <a:pPr marL="348868" marR="345114" indent="-578" algn="ctr">
              <a:lnSpc>
                <a:spcPts val="4193"/>
              </a:lnSpc>
              <a:spcBef>
                <a:spcPts val="1057"/>
              </a:spcBef>
            </a:pPr>
            <a:r>
              <a:rPr dirty="0"/>
              <a:t>ГОД  ПЕДАГОГА</a:t>
            </a:r>
          </a:p>
          <a:p>
            <a:pPr marL="2310" algn="ctr">
              <a:lnSpc>
                <a:spcPts val="4227"/>
              </a:lnSpc>
            </a:pPr>
            <a:r>
              <a:rPr dirty="0"/>
              <a:t>И НАСТАВНИКА</a:t>
            </a:r>
          </a:p>
        </p:txBody>
      </p:sp>
    </p:spTree>
    <p:extLst>
      <p:ext uri="{BB962C8B-B14F-4D97-AF65-F5344CB8AC3E}">
        <p14:creationId xmlns:p14="http://schemas.microsoft.com/office/powerpoint/2010/main" val="1669006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6797" y="13207"/>
            <a:ext cx="68948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974706"/>
                </a:solidFill>
              </a:rPr>
              <a:t>Основные</a:t>
            </a:r>
            <a:r>
              <a:rPr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педагогические</a:t>
            </a:r>
            <a:r>
              <a:rPr spc="10"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идеи</a:t>
            </a:r>
            <a:r>
              <a:rPr spc="10"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Сергея</a:t>
            </a:r>
            <a:r>
              <a:rPr spc="10"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Макаренко: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483" y="0"/>
            <a:ext cx="7240524" cy="59588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58267" y="670382"/>
            <a:ext cx="8594725" cy="5742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666750" indent="-287020">
              <a:lnSpc>
                <a:spcPct val="100000"/>
              </a:lnSpc>
              <a:spcBef>
                <a:spcPts val="105"/>
              </a:spcBef>
              <a:buFont typeface="Wingdings"/>
              <a:buChar char=""/>
              <a:tabLst>
                <a:tab pos="299720" algn="l"/>
              </a:tabLst>
            </a:pPr>
            <a:r>
              <a:rPr sz="2000" dirty="0">
                <a:latin typeface="Calibri"/>
                <a:cs typeface="Calibri"/>
              </a:rPr>
              <a:t>Каждый </a:t>
            </a:r>
            <a:r>
              <a:rPr sz="2000" spc="-10" dirty="0">
                <a:latin typeface="Calibri"/>
                <a:cs typeface="Calibri"/>
              </a:rPr>
              <a:t>человек </a:t>
            </a:r>
            <a:r>
              <a:rPr sz="2000" dirty="0">
                <a:latin typeface="Calibri"/>
                <a:cs typeface="Calibri"/>
              </a:rPr>
              <a:t>носит в себе </a:t>
            </a:r>
            <a:r>
              <a:rPr sz="2000" spc="-5" dirty="0">
                <a:latin typeface="Calibri"/>
                <a:cs typeface="Calibri"/>
              </a:rPr>
              <a:t>огромный потенциал для развития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воспитания </a:t>
            </a:r>
            <a:r>
              <a:rPr sz="2000" spc="-5" dirty="0">
                <a:latin typeface="Calibri"/>
                <a:cs typeface="Calibri"/>
              </a:rPr>
              <a:t>личности, </a:t>
            </a:r>
            <a:r>
              <a:rPr sz="2000" spc="-15" dirty="0">
                <a:latin typeface="Calibri"/>
                <a:cs typeface="Calibri"/>
              </a:rPr>
              <a:t>которая </a:t>
            </a:r>
            <a:r>
              <a:rPr sz="2000" spc="-10" dirty="0">
                <a:latin typeface="Calibri"/>
                <a:cs typeface="Calibri"/>
              </a:rPr>
              <a:t>является носителем </a:t>
            </a:r>
            <a:r>
              <a:rPr sz="2000" dirty="0">
                <a:latin typeface="Calibri"/>
                <a:cs typeface="Calibri"/>
              </a:rPr>
              <a:t>прогресса в любом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обществе. </a:t>
            </a:r>
            <a:r>
              <a:rPr sz="2000" dirty="0">
                <a:latin typeface="Calibri"/>
                <a:cs typeface="Calibri"/>
              </a:rPr>
              <a:t>Важным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условием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для </a:t>
            </a:r>
            <a:r>
              <a:rPr sz="2000" dirty="0">
                <a:latin typeface="Calibri"/>
                <a:cs typeface="Calibri"/>
              </a:rPr>
              <a:t>развития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такой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личности</a:t>
            </a:r>
            <a:r>
              <a:rPr sz="2000" spc="-10" dirty="0">
                <a:latin typeface="Calibri"/>
                <a:cs typeface="Calibri"/>
              </a:rPr>
              <a:t> являются</a:t>
            </a:r>
            <a:endParaRPr sz="2000">
              <a:latin typeface="Calibri"/>
              <a:cs typeface="Calibri"/>
            </a:endParaRPr>
          </a:p>
          <a:p>
            <a:pPr marL="299085" marR="901065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специально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организованные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социальные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условия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педагогическое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воздействие.</a:t>
            </a:r>
            <a:endParaRPr sz="2000">
              <a:latin typeface="Calibri"/>
              <a:cs typeface="Calibri"/>
            </a:endParaRPr>
          </a:p>
          <a:p>
            <a:pPr marL="299085" marR="95250" indent="-287020">
              <a:lnSpc>
                <a:spcPct val="100000"/>
              </a:lnSpc>
              <a:spcBef>
                <a:spcPts val="600"/>
              </a:spcBef>
              <a:buFont typeface="Wingdings"/>
              <a:buChar char=""/>
              <a:tabLst>
                <a:tab pos="299720" algn="l"/>
              </a:tabLst>
            </a:pPr>
            <a:r>
              <a:rPr sz="2000" dirty="0">
                <a:latin typeface="Calibri"/>
                <a:cs typeface="Calibri"/>
              </a:rPr>
              <a:t>Основа </a:t>
            </a:r>
            <a:r>
              <a:rPr sz="2000" spc="-15" dirty="0">
                <a:latin typeface="Calibri"/>
                <a:cs typeface="Calibri"/>
              </a:rPr>
              <a:t>методики </a:t>
            </a:r>
            <a:r>
              <a:rPr sz="2000" spc="-5" dirty="0">
                <a:latin typeface="Calibri"/>
                <a:cs typeface="Calibri"/>
              </a:rPr>
              <a:t>Макаренко </a:t>
            </a:r>
            <a:r>
              <a:rPr sz="2000" dirty="0">
                <a:latin typeface="Calibri"/>
                <a:cs typeface="Calibri"/>
              </a:rPr>
              <a:t>– </a:t>
            </a:r>
            <a:r>
              <a:rPr sz="2000" b="1" spc="-5" dirty="0">
                <a:latin typeface="Calibri"/>
                <a:cs typeface="Calibri"/>
              </a:rPr>
              <a:t>воспитательный </a:t>
            </a:r>
            <a:r>
              <a:rPr sz="2000" b="1" spc="-10" dirty="0">
                <a:latin typeface="Calibri"/>
                <a:cs typeface="Calibri"/>
              </a:rPr>
              <a:t>коллектив</a:t>
            </a:r>
            <a:r>
              <a:rPr sz="2000" spc="-10" dirty="0">
                <a:latin typeface="Calibri"/>
                <a:cs typeface="Calibri"/>
              </a:rPr>
              <a:t>,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10" dirty="0">
                <a:latin typeface="Calibri"/>
                <a:cs typeface="Calibri"/>
              </a:rPr>
              <a:t>котором </a:t>
            </a:r>
            <a:r>
              <a:rPr sz="2000" spc="-15" dirty="0">
                <a:latin typeface="Calibri"/>
                <a:cs typeface="Calibri"/>
              </a:rPr>
              <a:t>дети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связаны общими дружескими, бытовыми, </a:t>
            </a:r>
            <a:r>
              <a:rPr sz="2000" spc="-10" dirty="0">
                <a:latin typeface="Calibri"/>
                <a:cs typeface="Calibri"/>
              </a:rPr>
              <a:t>деловыми </a:t>
            </a:r>
            <a:r>
              <a:rPr sz="2000" spc="-15" dirty="0">
                <a:latin typeface="Calibri"/>
                <a:cs typeface="Calibri"/>
              </a:rPr>
              <a:t>целями,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15" dirty="0">
                <a:latin typeface="Calibri"/>
                <a:cs typeface="Calibri"/>
              </a:rPr>
              <a:t>это 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взаимодействие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служит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комфортной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средой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для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развития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личности.</a:t>
            </a:r>
            <a:endParaRPr sz="20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Wingdings"/>
              <a:buChar char=""/>
              <a:tabLst>
                <a:tab pos="299720" algn="l"/>
              </a:tabLst>
            </a:pPr>
            <a:r>
              <a:rPr sz="2000" spc="-5" dirty="0">
                <a:latin typeface="Calibri"/>
                <a:cs typeface="Calibri"/>
              </a:rPr>
              <a:t>Коллективизм,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строгая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дисциплина,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постоянная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занятость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— 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этих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трех</a:t>
            </a:r>
            <a:endParaRPr sz="2000">
              <a:latin typeface="Calibri"/>
              <a:cs typeface="Calibri"/>
            </a:endParaRPr>
          </a:p>
          <a:p>
            <a:pPr marL="299085" marR="5080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latin typeface="Calibri"/>
                <a:cs typeface="Calibri"/>
              </a:rPr>
              <a:t>китах </a:t>
            </a:r>
            <a:r>
              <a:rPr sz="2000" dirty="0">
                <a:latin typeface="Calibri"/>
                <a:cs typeface="Calibri"/>
              </a:rPr>
              <a:t>была построена </a:t>
            </a:r>
            <a:r>
              <a:rPr sz="2000" b="1" spc="-5" dirty="0">
                <a:latin typeface="Calibri"/>
                <a:cs typeface="Calibri"/>
              </a:rPr>
              <a:t>система Макаренко</a:t>
            </a:r>
            <a:r>
              <a:rPr sz="2000" spc="-5" dirty="0">
                <a:latin typeface="Calibri"/>
                <a:cs typeface="Calibri"/>
              </a:rPr>
              <a:t>. </a:t>
            </a:r>
            <a:r>
              <a:rPr sz="2000" spc="-10" dirty="0">
                <a:latin typeface="Calibri"/>
                <a:cs typeface="Calibri"/>
              </a:rPr>
              <a:t>Поэтому дети, разделённые </a:t>
            </a:r>
            <a:r>
              <a:rPr sz="2000" dirty="0">
                <a:latin typeface="Calibri"/>
                <a:cs typeface="Calibri"/>
              </a:rPr>
              <a:t>на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разновозрастные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отряды,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только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имели </a:t>
            </a:r>
            <a:r>
              <a:rPr sz="2000" spc="-5" dirty="0">
                <a:latin typeface="Calibri"/>
                <a:cs typeface="Calibri"/>
              </a:rPr>
              <a:t>самоуправление,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но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трудились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собственном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производстве.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мысли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Макаренко,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чем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лучше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относишься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ребенку,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чем больше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его </a:t>
            </a:r>
            <a:r>
              <a:rPr sz="2000" spc="-5" dirty="0">
                <a:latin typeface="Calibri"/>
                <a:cs typeface="Calibri"/>
              </a:rPr>
              <a:t>уважаешь,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тем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больше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от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него</a:t>
            </a:r>
            <a:endParaRPr sz="20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нужно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требовать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тем </a:t>
            </a:r>
            <a:r>
              <a:rPr sz="2000" spc="-5" dirty="0">
                <a:latin typeface="Calibri"/>
                <a:cs typeface="Calibri"/>
              </a:rPr>
              <a:t>лучше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он </a:t>
            </a:r>
            <a:r>
              <a:rPr sz="2000" spc="-25" dirty="0">
                <a:latin typeface="Calibri"/>
                <a:cs typeface="Calibri"/>
              </a:rPr>
              <a:t>будет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подготовлен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 взрослой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жизни.</a:t>
            </a:r>
            <a:endParaRPr sz="20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Wingdings"/>
              <a:buChar char=""/>
              <a:tabLst>
                <a:tab pos="299720" algn="l"/>
              </a:tabLst>
            </a:pPr>
            <a:r>
              <a:rPr sz="2000" spc="-5" dirty="0">
                <a:latin typeface="Calibri"/>
                <a:cs typeface="Calibri"/>
              </a:rPr>
              <a:t>Макаренко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разработал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“</a:t>
            </a:r>
            <a:r>
              <a:rPr sz="2000" b="1" spc="-10" dirty="0">
                <a:latin typeface="Calibri"/>
                <a:cs typeface="Calibri"/>
              </a:rPr>
              <a:t>метод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перспективных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линий</a:t>
            </a:r>
            <a:r>
              <a:rPr sz="2000" dirty="0">
                <a:latin typeface="Calibri"/>
                <a:cs typeface="Calibri"/>
              </a:rPr>
              <a:t>”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—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перед </a:t>
            </a:r>
            <a:r>
              <a:rPr sz="2000" spc="-10" dirty="0">
                <a:latin typeface="Calibri"/>
                <a:cs typeface="Calibri"/>
              </a:rPr>
              <a:t>ребенком</a:t>
            </a:r>
            <a:endParaRPr sz="2000">
              <a:latin typeface="Calibri"/>
              <a:cs typeface="Calibri"/>
            </a:endParaRPr>
          </a:p>
          <a:p>
            <a:pPr marL="299085" marR="508634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ставится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цепочка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целей,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которые </a:t>
            </a:r>
            <a:r>
              <a:rPr sz="2000" dirty="0">
                <a:latin typeface="Calibri"/>
                <a:cs typeface="Calibri"/>
              </a:rPr>
              <a:t>нужно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поочередно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достигать.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Педагог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считал</a:t>
            </a:r>
            <a:r>
              <a:rPr sz="2000" spc="-10" dirty="0">
                <a:latin typeface="Calibri"/>
                <a:cs typeface="Calibri"/>
              </a:rPr>
              <a:t> обязательным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соблюдение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дисциплины,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а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вот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стремления </a:t>
            </a:r>
            <a:r>
              <a:rPr sz="2000" dirty="0">
                <a:latin typeface="Calibri"/>
                <a:cs typeface="Calibri"/>
              </a:rPr>
              <a:t>к</a:t>
            </a:r>
            <a:endParaRPr sz="20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идеальной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учебе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от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своих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учеников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не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требовал.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6600" y="592708"/>
            <a:ext cx="6381750" cy="144767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2907" y="4225125"/>
            <a:ext cx="8753221" cy="244830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01622" y="2456433"/>
            <a:ext cx="7652004" cy="146215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62204" y="641730"/>
            <a:ext cx="8202295" cy="5965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63395">
              <a:lnSpc>
                <a:spcPct val="100000"/>
              </a:lnSpc>
              <a:spcBef>
                <a:spcPts val="100"/>
              </a:spcBef>
            </a:pPr>
            <a:r>
              <a:rPr sz="2400" b="1" i="1" spc="-105" dirty="0">
                <a:latin typeface="Book Antiqua"/>
                <a:cs typeface="Book Antiqua"/>
              </a:rPr>
              <a:t>«Научить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человека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быть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счастливым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600" dirty="0">
                <a:latin typeface="Book Antiqua"/>
                <a:cs typeface="Book Antiqua"/>
              </a:rPr>
              <a:t>—</a:t>
            </a:r>
            <a:endParaRPr sz="2400">
              <a:latin typeface="Book Antiqua"/>
              <a:cs typeface="Book Antiqua"/>
            </a:endParaRPr>
          </a:p>
          <a:p>
            <a:pPr marL="1763395" marR="427990">
              <a:lnSpc>
                <a:spcPct val="100000"/>
              </a:lnSpc>
            </a:pPr>
            <a:r>
              <a:rPr sz="2400" b="1" i="1" spc="-65" dirty="0">
                <a:latin typeface="Book Antiqua"/>
                <a:cs typeface="Book Antiqua"/>
              </a:rPr>
              <a:t>нельзя,</a:t>
            </a:r>
            <a:r>
              <a:rPr sz="2400" b="1" i="1" spc="3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но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воспитать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его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80" dirty="0">
                <a:latin typeface="Book Antiqua"/>
                <a:cs typeface="Book Antiqua"/>
              </a:rPr>
              <a:t>так,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чтобы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он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был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счастливым,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65" dirty="0">
                <a:latin typeface="Book Antiqua"/>
                <a:cs typeface="Book Antiqua"/>
              </a:rPr>
              <a:t>можно».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2400">
              <a:latin typeface="Book Antiqua"/>
              <a:cs typeface="Book Antiqua"/>
            </a:endParaRPr>
          </a:p>
          <a:p>
            <a:pPr marL="1056640" marR="243840">
              <a:lnSpc>
                <a:spcPct val="100000"/>
              </a:lnSpc>
              <a:spcBef>
                <a:spcPts val="2075"/>
              </a:spcBef>
            </a:pPr>
            <a:r>
              <a:rPr sz="2400" b="1" i="1" spc="-120" dirty="0">
                <a:latin typeface="Book Antiqua"/>
                <a:cs typeface="Book Antiqua"/>
              </a:rPr>
              <a:t>«Если </a:t>
            </a:r>
            <a:r>
              <a:rPr sz="2400" b="1" i="1" spc="-150" dirty="0">
                <a:latin typeface="Book Antiqua"/>
                <a:cs typeface="Book Antiqua"/>
              </a:rPr>
              <a:t>мало</a:t>
            </a:r>
            <a:r>
              <a:rPr sz="2400" b="1" i="1" spc="-14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способностей, </a:t>
            </a:r>
            <a:r>
              <a:rPr sz="2400" b="1" i="1" spc="-204" dirty="0">
                <a:latin typeface="Book Antiqua"/>
                <a:cs typeface="Book Antiqua"/>
              </a:rPr>
              <a:t>то</a:t>
            </a:r>
            <a:r>
              <a:rPr sz="2400" b="1" i="1" spc="-200" dirty="0">
                <a:latin typeface="Book Antiqua"/>
                <a:cs typeface="Book Antiqua"/>
              </a:rPr>
              <a:t> </a:t>
            </a:r>
            <a:r>
              <a:rPr sz="2400" b="1" i="1" spc="-180" dirty="0">
                <a:latin typeface="Book Antiqua"/>
                <a:cs typeface="Book Antiqua"/>
              </a:rPr>
              <a:t>требовать</a:t>
            </a:r>
            <a:r>
              <a:rPr sz="2400" b="1" i="1" spc="-17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отличную </a:t>
            </a:r>
            <a:r>
              <a:rPr sz="2400" b="1" i="1" spc="-110" dirty="0">
                <a:latin typeface="Book Antiqua"/>
                <a:cs typeface="Book Antiqua"/>
              </a:rPr>
              <a:t> </a:t>
            </a:r>
            <a:r>
              <a:rPr sz="2400" b="1" i="1" spc="-160" dirty="0">
                <a:latin typeface="Book Antiqua"/>
                <a:cs typeface="Book Antiqua"/>
              </a:rPr>
              <a:t>учёбу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85" dirty="0">
                <a:latin typeface="Book Antiqua"/>
                <a:cs typeface="Book Antiqua"/>
              </a:rPr>
              <a:t>только</a:t>
            </a:r>
            <a:r>
              <a:rPr sz="2400" b="1" i="1" spc="40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бесполезно,</a:t>
            </a:r>
            <a:r>
              <a:rPr sz="2400" b="1" i="1" spc="4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но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преступно.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0" dirty="0">
                <a:latin typeface="Book Antiqua"/>
                <a:cs typeface="Book Antiqua"/>
              </a:rPr>
              <a:t>Нельзя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насильно </a:t>
            </a:r>
            <a:r>
              <a:rPr sz="2400" b="1" i="1" spc="-130" dirty="0">
                <a:latin typeface="Book Antiqua"/>
                <a:cs typeface="Book Antiqua"/>
              </a:rPr>
              <a:t>заставить</a:t>
            </a:r>
            <a:r>
              <a:rPr sz="2400" b="1" i="1" spc="-12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хорошо</a:t>
            </a:r>
            <a:r>
              <a:rPr sz="2400" b="1" i="1" spc="-150" dirty="0">
                <a:latin typeface="Book Antiqua"/>
                <a:cs typeface="Book Antiqua"/>
              </a:rPr>
              <a:t> </a:t>
            </a:r>
            <a:r>
              <a:rPr sz="2400" b="1" i="1" spc="-85" dirty="0">
                <a:latin typeface="Book Antiqua"/>
                <a:cs typeface="Book Antiqua"/>
              </a:rPr>
              <a:t>учиться. </a:t>
            </a:r>
            <a:r>
              <a:rPr sz="2400" b="1" i="1" spc="-110" dirty="0">
                <a:latin typeface="Book Antiqua"/>
                <a:cs typeface="Book Antiqua"/>
              </a:rPr>
              <a:t>Это</a:t>
            </a:r>
            <a:r>
              <a:rPr sz="2400" b="1" i="1" spc="-10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может </a:t>
            </a:r>
            <a:r>
              <a:rPr sz="2400" b="1" i="1" spc="-135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привести</a:t>
            </a:r>
            <a:r>
              <a:rPr sz="2400" b="1" i="1" spc="40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к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трагическим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последствиям».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2400">
              <a:latin typeface="Book Antiqua"/>
              <a:cs typeface="Book Antiqua"/>
            </a:endParaRPr>
          </a:p>
          <a:p>
            <a:pPr marL="12700" marR="51435">
              <a:lnSpc>
                <a:spcPct val="100000"/>
              </a:lnSpc>
              <a:spcBef>
                <a:spcPts val="1465"/>
              </a:spcBef>
            </a:pPr>
            <a:r>
              <a:rPr sz="2400" b="1" i="1" spc="-120" dirty="0">
                <a:latin typeface="Book Antiqua"/>
                <a:cs typeface="Book Antiqua"/>
              </a:rPr>
              <a:t>«Наше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педагогическое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производство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никогда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строилось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по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05" dirty="0">
                <a:latin typeface="Book Antiqua"/>
                <a:cs typeface="Book Antiqua"/>
              </a:rPr>
              <a:t>технологической</a:t>
            </a:r>
            <a:r>
              <a:rPr sz="2400" b="1" i="1" spc="20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логике,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а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60" dirty="0">
                <a:latin typeface="Book Antiqua"/>
                <a:cs typeface="Book Antiqua"/>
              </a:rPr>
              <a:t>всегда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по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логике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моральной</a:t>
            </a:r>
            <a:endParaRPr sz="2400">
              <a:latin typeface="Book Antiqua"/>
              <a:cs typeface="Book Antiqua"/>
            </a:endParaRPr>
          </a:p>
          <a:p>
            <a:pPr marL="12700" marR="367665">
              <a:lnSpc>
                <a:spcPct val="100000"/>
              </a:lnSpc>
              <a:spcBef>
                <a:spcPts val="5"/>
              </a:spcBef>
              <a:tabLst>
                <a:tab pos="1805939" algn="l"/>
              </a:tabLst>
            </a:pPr>
            <a:r>
              <a:rPr sz="2400" b="1" i="1" spc="-135" dirty="0">
                <a:latin typeface="Book Antiqua"/>
                <a:cs typeface="Book Antiqua"/>
              </a:rPr>
              <a:t>проповеди.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Это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45" dirty="0">
                <a:latin typeface="Book Antiqua"/>
                <a:cs typeface="Book Antiqua"/>
              </a:rPr>
              <a:t>особенно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заметно</a:t>
            </a:r>
            <a:r>
              <a:rPr sz="2400" b="1" i="1" spc="9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-24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области</a:t>
            </a:r>
            <a:r>
              <a:rPr sz="2400" b="1" i="1" spc="90" dirty="0">
                <a:latin typeface="Book Antiqua"/>
                <a:cs typeface="Book Antiqua"/>
              </a:rPr>
              <a:t> </a:t>
            </a:r>
            <a:r>
              <a:rPr sz="2400" b="1" i="1" spc="-160" dirty="0">
                <a:latin typeface="Book Antiqua"/>
                <a:cs typeface="Book Antiqua"/>
              </a:rPr>
              <a:t>собственного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220" dirty="0">
                <a:latin typeface="Book Antiqua"/>
                <a:cs typeface="Book Antiqua"/>
              </a:rPr>
              <a:t>во</a:t>
            </a:r>
            <a:r>
              <a:rPr sz="2400" b="1" i="1" spc="-175" dirty="0">
                <a:latin typeface="Book Antiqua"/>
                <a:cs typeface="Book Antiqua"/>
              </a:rPr>
              <a:t>с</a:t>
            </a:r>
            <a:r>
              <a:rPr sz="2400" b="1" i="1" spc="-45" dirty="0">
                <a:latin typeface="Book Antiqua"/>
                <a:cs typeface="Book Antiqua"/>
              </a:rPr>
              <a:t>питания</a:t>
            </a:r>
            <a:r>
              <a:rPr sz="2400" b="1" i="1" dirty="0">
                <a:latin typeface="Book Antiqua"/>
                <a:cs typeface="Book Antiqua"/>
              </a:rPr>
              <a:t>	</a:t>
            </a:r>
            <a:r>
              <a:rPr sz="2400" b="1" i="1" spc="-65" dirty="0">
                <a:latin typeface="Book Antiqua"/>
                <a:cs typeface="Book Antiqua"/>
              </a:rPr>
              <a:t>Почем</a:t>
            </a:r>
            <a:r>
              <a:rPr sz="2400" b="1" i="1" spc="-55" dirty="0">
                <a:latin typeface="Book Antiqua"/>
                <a:cs typeface="Book Antiqua"/>
              </a:rPr>
              <a:t>у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55" dirty="0">
                <a:latin typeface="Book Antiqua"/>
                <a:cs typeface="Book Antiqua"/>
              </a:rPr>
              <a:t>техниче</a:t>
            </a:r>
            <a:r>
              <a:rPr sz="2400" b="1" i="1" spc="-65" dirty="0">
                <a:latin typeface="Book Antiqua"/>
                <a:cs typeface="Book Antiqua"/>
              </a:rPr>
              <a:t>ски</a:t>
            </a:r>
            <a:r>
              <a:rPr sz="2400" b="1" i="1" spc="-60" dirty="0">
                <a:latin typeface="Book Antiqua"/>
                <a:cs typeface="Book Antiqua"/>
              </a:rPr>
              <a:t>х</a:t>
            </a:r>
            <a:r>
              <a:rPr sz="2400" b="1" i="1" spc="30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вуз</a:t>
            </a:r>
            <a:r>
              <a:rPr sz="2400" b="1" i="1" spc="-140" dirty="0">
                <a:latin typeface="Book Antiqua"/>
                <a:cs typeface="Book Antiqua"/>
              </a:rPr>
              <a:t>а</a:t>
            </a:r>
            <a:r>
              <a:rPr sz="2400" b="1" i="1" spc="25" dirty="0">
                <a:latin typeface="Book Antiqua"/>
                <a:cs typeface="Book Antiqua"/>
              </a:rPr>
              <a:t>х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45" dirty="0">
                <a:latin typeface="Book Antiqua"/>
                <a:cs typeface="Book Antiqua"/>
              </a:rPr>
              <a:t>мы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10" dirty="0">
                <a:latin typeface="Book Antiqua"/>
                <a:cs typeface="Book Antiqua"/>
              </a:rPr>
              <a:t>из</a:t>
            </a:r>
            <a:r>
              <a:rPr sz="2400" b="1" i="1" spc="-20" dirty="0">
                <a:latin typeface="Book Antiqua"/>
                <a:cs typeface="Book Antiqua"/>
              </a:rPr>
              <a:t>у</a:t>
            </a:r>
            <a:r>
              <a:rPr sz="2400" b="1" i="1" spc="-55" dirty="0">
                <a:latin typeface="Book Antiqua"/>
                <a:cs typeface="Book Antiqua"/>
              </a:rPr>
              <a:t>чаем  </a:t>
            </a:r>
            <a:r>
              <a:rPr sz="2400" b="1" i="1" spc="-130" dirty="0">
                <a:latin typeface="Book Antiqua"/>
                <a:cs typeface="Book Antiqua"/>
              </a:rPr>
              <a:t>сопротивление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материалов,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а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-225" dirty="0">
                <a:latin typeface="Book Antiqua"/>
                <a:cs typeface="Book Antiqua"/>
              </a:rPr>
              <a:t> </a:t>
            </a:r>
            <a:r>
              <a:rPr sz="2400" b="1" i="1" spc="-85" dirty="0">
                <a:latin typeface="Book Antiqua"/>
                <a:cs typeface="Book Antiqua"/>
              </a:rPr>
              <a:t>педагогических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45" dirty="0">
                <a:latin typeface="Book Antiqua"/>
                <a:cs typeface="Book Antiqua"/>
              </a:rPr>
              <a:t>изучаем</a:t>
            </a:r>
            <a:endParaRPr sz="24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</a:pPr>
            <a:r>
              <a:rPr sz="2400" b="1" i="1" spc="-130" dirty="0">
                <a:latin typeface="Book Antiqua"/>
                <a:cs typeface="Book Antiqua"/>
              </a:rPr>
              <a:t>сопротивление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личности,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165" dirty="0">
                <a:latin typeface="Book Antiqua"/>
                <a:cs typeface="Book Antiqua"/>
              </a:rPr>
              <a:t>когда</a:t>
            </a:r>
            <a:r>
              <a:rPr sz="2400" b="1" i="1" spc="90" dirty="0">
                <a:latin typeface="Book Antiqua"/>
                <a:cs typeface="Book Antiqua"/>
              </a:rPr>
              <a:t> </a:t>
            </a:r>
            <a:r>
              <a:rPr sz="2400" b="1" i="1" spc="-250" dirty="0">
                <a:latin typeface="Book Antiqua"/>
                <a:cs typeface="Book Antiqua"/>
              </a:rPr>
              <a:t>её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начинают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70" dirty="0">
                <a:latin typeface="Book Antiqua"/>
                <a:cs typeface="Book Antiqua"/>
              </a:rPr>
              <a:t>воспитывать?».</a:t>
            </a:r>
            <a:endParaRPr sz="2400">
              <a:latin typeface="Book Antiqua"/>
              <a:cs typeface="Book Antiqua"/>
            </a:endParaRPr>
          </a:p>
        </p:txBody>
      </p: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19400" y="0"/>
            <a:ext cx="1973579" cy="685800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52064" y="0"/>
            <a:ext cx="35204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95425" algn="l"/>
              </a:tabLst>
            </a:pPr>
            <a:r>
              <a:rPr sz="3200" dirty="0">
                <a:solidFill>
                  <a:srgbClr val="974706"/>
                </a:solidFill>
              </a:rPr>
              <a:t>Цитаты	</a:t>
            </a:r>
            <a:r>
              <a:rPr sz="3200" spc="-15" dirty="0">
                <a:solidFill>
                  <a:srgbClr val="974706"/>
                </a:solidFill>
              </a:rPr>
              <a:t>Макаренко</a:t>
            </a:r>
            <a:endParaRPr sz="3200"/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02252" y="0"/>
            <a:ext cx="2502407" cy="6858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292" y="155444"/>
            <a:ext cx="1725159" cy="22981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95" y="0"/>
            <a:ext cx="9142095" cy="6858000"/>
            <a:chOff x="1995" y="0"/>
            <a:chExt cx="914209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95" y="0"/>
              <a:ext cx="9142004" cy="6857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3231" y="400811"/>
              <a:ext cx="2682240" cy="85648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4744" y="400811"/>
              <a:ext cx="2286000" cy="8564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23231" y="888491"/>
              <a:ext cx="2552700" cy="8564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85204" y="888491"/>
              <a:ext cx="1871472" cy="8564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23231" y="1376172"/>
              <a:ext cx="969263" cy="8564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01767" y="1376172"/>
              <a:ext cx="3072384" cy="8564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23231" y="1863851"/>
              <a:ext cx="3951732" cy="8564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84235" y="1863851"/>
              <a:ext cx="615696" cy="85648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23231" y="2351532"/>
              <a:ext cx="4020312" cy="8564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23231" y="2839211"/>
              <a:ext cx="2679191" cy="8564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11695" y="2839211"/>
              <a:ext cx="2305811" cy="85648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23231" y="3326891"/>
              <a:ext cx="3052571" cy="85648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523231" y="3814571"/>
              <a:ext cx="4620768" cy="85648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523231" y="4302252"/>
              <a:ext cx="2039112" cy="8564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523231" y="4789932"/>
              <a:ext cx="3514344" cy="85648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523231" y="5277611"/>
              <a:ext cx="3279648" cy="8564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523231" y="5765291"/>
              <a:ext cx="1437132" cy="85648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69635" y="5765291"/>
              <a:ext cx="615696" cy="856488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4756530" y="483819"/>
            <a:ext cx="4300220" cy="58794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10243E"/>
                </a:solidFill>
                <a:latin typeface="Calibri"/>
                <a:cs typeface="Calibri"/>
              </a:rPr>
              <a:t>28</a:t>
            </a:r>
            <a:r>
              <a:rPr sz="3200" b="1" spc="-25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10243E"/>
                </a:solidFill>
                <a:latin typeface="Calibri"/>
                <a:cs typeface="Calibri"/>
              </a:rPr>
              <a:t>сентября</a:t>
            </a:r>
            <a:r>
              <a:rPr sz="3200" b="1" spc="5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10243E"/>
                </a:solidFill>
                <a:latin typeface="Calibri"/>
                <a:cs typeface="Calibri"/>
              </a:rPr>
              <a:t>2023</a:t>
            </a:r>
            <a:r>
              <a:rPr sz="3200" b="1" spc="-1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b="1" spc="-30" dirty="0">
                <a:solidFill>
                  <a:srgbClr val="10243E"/>
                </a:solidFill>
                <a:latin typeface="Calibri"/>
                <a:cs typeface="Calibri"/>
              </a:rPr>
              <a:t>года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spc="-10" dirty="0">
                <a:solidFill>
                  <a:srgbClr val="10243E"/>
                </a:solidFill>
                <a:latin typeface="Calibri"/>
                <a:cs typeface="Calibri"/>
              </a:rPr>
              <a:t>исполнится</a:t>
            </a:r>
            <a:r>
              <a:rPr sz="3200" spc="-6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10243E"/>
                </a:solidFill>
                <a:latin typeface="Calibri"/>
                <a:cs typeface="Calibri"/>
              </a:rPr>
              <a:t>105</a:t>
            </a:r>
            <a:r>
              <a:rPr sz="3200" b="1" spc="-2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10243E"/>
                </a:solidFill>
                <a:latin typeface="Calibri"/>
                <a:cs typeface="Calibri"/>
              </a:rPr>
              <a:t>лет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10243E"/>
                </a:solidFill>
                <a:latin typeface="Calibri"/>
                <a:cs typeface="Calibri"/>
              </a:rPr>
              <a:t>со</a:t>
            </a:r>
            <a:r>
              <a:rPr sz="3200" spc="-2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10243E"/>
                </a:solidFill>
                <a:latin typeface="Calibri"/>
                <a:cs typeface="Calibri"/>
              </a:rPr>
              <a:t>дня</a:t>
            </a:r>
            <a:r>
              <a:rPr sz="3200" spc="-2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10243E"/>
                </a:solidFill>
                <a:latin typeface="Calibri"/>
                <a:cs typeface="Calibri"/>
              </a:rPr>
              <a:t>рождения</a:t>
            </a:r>
            <a:endParaRPr sz="3200">
              <a:latin typeface="Calibri"/>
              <a:cs typeface="Calibri"/>
            </a:endParaRPr>
          </a:p>
          <a:p>
            <a:pPr marL="12700" marR="692785">
              <a:lnSpc>
                <a:spcPct val="100000"/>
              </a:lnSpc>
            </a:pPr>
            <a:r>
              <a:rPr sz="3200" spc="-15" dirty="0">
                <a:solidFill>
                  <a:srgbClr val="10243E"/>
                </a:solidFill>
                <a:latin typeface="Calibri"/>
                <a:cs typeface="Calibri"/>
              </a:rPr>
              <a:t>советского педагога- </a:t>
            </a:r>
            <a:r>
              <a:rPr sz="3200" spc="-71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10243E"/>
                </a:solidFill>
                <a:latin typeface="Calibri"/>
                <a:cs typeface="Calibri"/>
              </a:rPr>
              <a:t>новатора,</a:t>
            </a:r>
            <a:r>
              <a:rPr sz="3200" spc="-3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10243E"/>
                </a:solidFill>
                <a:latin typeface="Calibri"/>
                <a:cs typeface="Calibri"/>
              </a:rPr>
              <a:t>писателя,</a:t>
            </a:r>
            <a:endParaRPr sz="3200">
              <a:latin typeface="Calibri"/>
              <a:cs typeface="Calibri"/>
            </a:endParaRPr>
          </a:p>
          <a:p>
            <a:pPr marL="12700" marR="362585">
              <a:lnSpc>
                <a:spcPct val="100000"/>
              </a:lnSpc>
            </a:pPr>
            <a:r>
              <a:rPr sz="3200" spc="-10" dirty="0">
                <a:solidFill>
                  <a:srgbClr val="10243E"/>
                </a:solidFill>
                <a:latin typeface="Calibri"/>
                <a:cs typeface="Calibri"/>
              </a:rPr>
              <a:t>публициста, </a:t>
            </a:r>
            <a:r>
              <a:rPr sz="3200" spc="-15" dirty="0">
                <a:solidFill>
                  <a:srgbClr val="10243E"/>
                </a:solidFill>
                <a:latin typeface="Calibri"/>
                <a:cs typeface="Calibri"/>
              </a:rPr>
              <a:t>создателя </a:t>
            </a:r>
            <a:r>
              <a:rPr sz="3200" spc="-710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10243E"/>
                </a:solidFill>
                <a:latin typeface="Calibri"/>
                <a:cs typeface="Calibri"/>
              </a:rPr>
              <a:t>оригинальной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200" spc="-15" dirty="0">
                <a:solidFill>
                  <a:srgbClr val="10243E"/>
                </a:solidFill>
                <a:latin typeface="Calibri"/>
                <a:cs typeface="Calibri"/>
              </a:rPr>
              <a:t>педагогической</a:t>
            </a:r>
            <a:r>
              <a:rPr sz="3200" spc="-65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10243E"/>
                </a:solidFill>
                <a:latin typeface="Calibri"/>
                <a:cs typeface="Calibri"/>
              </a:rPr>
              <a:t>системы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b="1" i="1" dirty="0">
                <a:solidFill>
                  <a:srgbClr val="10243E"/>
                </a:solidFill>
                <a:latin typeface="Calibri"/>
                <a:cs typeface="Calibri"/>
              </a:rPr>
              <a:t>Василия</a:t>
            </a:r>
            <a:endParaRPr sz="3200">
              <a:latin typeface="Calibri"/>
              <a:cs typeface="Calibri"/>
            </a:endParaRPr>
          </a:p>
          <a:p>
            <a:pPr marL="12700" marR="1342390">
              <a:lnSpc>
                <a:spcPct val="100000"/>
              </a:lnSpc>
            </a:pPr>
            <a:r>
              <a:rPr sz="3200" b="1" i="1" dirty="0">
                <a:solidFill>
                  <a:srgbClr val="10243E"/>
                </a:solidFill>
                <a:latin typeface="Calibri"/>
                <a:cs typeface="Calibri"/>
              </a:rPr>
              <a:t>Але</a:t>
            </a:r>
            <a:r>
              <a:rPr sz="3200" b="1" i="1" spc="-55" dirty="0">
                <a:solidFill>
                  <a:srgbClr val="10243E"/>
                </a:solidFill>
                <a:latin typeface="Calibri"/>
                <a:cs typeface="Calibri"/>
              </a:rPr>
              <a:t>к</a:t>
            </a:r>
            <a:r>
              <a:rPr sz="3200" b="1" i="1" dirty="0">
                <a:solidFill>
                  <a:srgbClr val="10243E"/>
                </a:solidFill>
                <a:latin typeface="Calibri"/>
                <a:cs typeface="Calibri"/>
              </a:rPr>
              <a:t>сандровича  </a:t>
            </a:r>
            <a:r>
              <a:rPr sz="3200" b="1" i="1" spc="-10" dirty="0">
                <a:solidFill>
                  <a:srgbClr val="10243E"/>
                </a:solidFill>
                <a:latin typeface="Calibri"/>
                <a:cs typeface="Calibri"/>
              </a:rPr>
              <a:t>Сухомлинского </a:t>
            </a:r>
            <a:r>
              <a:rPr sz="3200" b="1" i="1" spc="-5" dirty="0">
                <a:solidFill>
                  <a:srgbClr val="10243E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10243E"/>
                </a:solidFill>
                <a:latin typeface="Calibri"/>
                <a:cs typeface="Calibri"/>
              </a:rPr>
              <a:t>(1918-1970).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594603" y="5765291"/>
            <a:ext cx="1539240" cy="856488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271272" y="336804"/>
            <a:ext cx="4434840" cy="58079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6919" y="201929"/>
            <a:ext cx="72434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974706"/>
                </a:solidFill>
              </a:rPr>
              <a:t>Педагогическая</a:t>
            </a:r>
            <a:r>
              <a:rPr spc="10"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деятельность</a:t>
            </a:r>
            <a:r>
              <a:rPr spc="5" dirty="0">
                <a:solidFill>
                  <a:srgbClr val="974706"/>
                </a:solidFill>
              </a:rPr>
              <a:t> </a:t>
            </a:r>
            <a:r>
              <a:rPr spc="-5" dirty="0">
                <a:solidFill>
                  <a:srgbClr val="974706"/>
                </a:solidFill>
              </a:rPr>
              <a:t>Василия</a:t>
            </a:r>
            <a:r>
              <a:rPr spc="15" dirty="0">
                <a:solidFill>
                  <a:srgbClr val="974706"/>
                </a:solidFill>
              </a:rPr>
              <a:t> </a:t>
            </a:r>
            <a:r>
              <a:rPr spc="-10" dirty="0">
                <a:solidFill>
                  <a:srgbClr val="974706"/>
                </a:solidFill>
              </a:rPr>
              <a:t>Сухомлинского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216" y="141731"/>
            <a:ext cx="7586472" cy="64312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1353" y="666750"/>
            <a:ext cx="8881745" cy="6040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2270" indent="-343535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382270" algn="l"/>
                <a:tab pos="382905" algn="l"/>
              </a:tabLst>
            </a:pPr>
            <a:r>
              <a:rPr sz="2000" spc="-5" dirty="0">
                <a:latin typeface="Calibri"/>
                <a:cs typeface="Calibri"/>
              </a:rPr>
              <a:t>Сухомлинский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создал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оригинальную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педагогическую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систему,</a:t>
            </a:r>
            <a:endParaRPr sz="2000">
              <a:latin typeface="Calibri"/>
              <a:cs typeface="Calibri"/>
            </a:endParaRPr>
          </a:p>
          <a:p>
            <a:pPr marL="382270" marR="6731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основывающуюся </a:t>
            </a:r>
            <a:r>
              <a:rPr sz="2000" dirty="0">
                <a:latin typeface="Calibri"/>
                <a:cs typeface="Calibri"/>
              </a:rPr>
              <a:t>на </a:t>
            </a:r>
            <a:r>
              <a:rPr sz="2000" spc="-5" dirty="0">
                <a:latin typeface="Calibri"/>
                <a:cs typeface="Calibri"/>
              </a:rPr>
              <a:t>принципах </a:t>
            </a:r>
            <a:r>
              <a:rPr sz="2000" dirty="0">
                <a:solidFill>
                  <a:srgbClr val="10243E"/>
                </a:solidFill>
                <a:latin typeface="Calibri"/>
                <a:cs typeface="Calibri"/>
              </a:rPr>
              <a:t>гуманизма</a:t>
            </a:r>
            <a:r>
              <a:rPr sz="2000" dirty="0">
                <a:latin typeface="Calibri"/>
                <a:cs typeface="Calibri"/>
              </a:rPr>
              <a:t>, на признании </a:t>
            </a:r>
            <a:r>
              <a:rPr sz="2000" spc="-5" dirty="0">
                <a:latin typeface="Calibri"/>
                <a:cs typeface="Calibri"/>
              </a:rPr>
              <a:t>личности </a:t>
            </a:r>
            <a:r>
              <a:rPr sz="2000" spc="-10" dirty="0">
                <a:latin typeface="Calibri"/>
                <a:cs typeface="Calibri"/>
              </a:rPr>
              <a:t>ребёнка 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высшей </a:t>
            </a:r>
            <a:r>
              <a:rPr sz="2000" spc="-5" dirty="0">
                <a:latin typeface="Calibri"/>
                <a:cs typeface="Calibri"/>
              </a:rPr>
              <a:t>ценностью, на </a:t>
            </a:r>
            <a:r>
              <a:rPr sz="2000" spc="-15" dirty="0">
                <a:latin typeface="Calibri"/>
                <a:cs typeface="Calibri"/>
              </a:rPr>
              <a:t>которую должны </a:t>
            </a:r>
            <a:r>
              <a:rPr sz="2000" dirty="0">
                <a:latin typeface="Calibri"/>
                <a:cs typeface="Calibri"/>
              </a:rPr>
              <a:t>быть </a:t>
            </a:r>
            <a:r>
              <a:rPr sz="2000" spc="-5" dirty="0">
                <a:latin typeface="Calibri"/>
                <a:cs typeface="Calibri"/>
              </a:rPr>
              <a:t>ориентированы процессы </a:t>
            </a:r>
            <a:r>
              <a:rPr sz="2000" dirty="0">
                <a:latin typeface="Calibri"/>
                <a:cs typeface="Calibri"/>
              </a:rPr>
              <a:t> воспитания и </a:t>
            </a:r>
            <a:r>
              <a:rPr sz="2000" spc="-5" dirty="0">
                <a:latin typeface="Calibri"/>
                <a:cs typeface="Calibri"/>
              </a:rPr>
              <a:t>образования, творческая </a:t>
            </a:r>
            <a:r>
              <a:rPr sz="2000" spc="-10" dirty="0">
                <a:latin typeface="Calibri"/>
                <a:cs typeface="Calibri"/>
              </a:rPr>
              <a:t>деятельность </a:t>
            </a:r>
            <a:r>
              <a:rPr sz="2000" spc="-5" dirty="0">
                <a:latin typeface="Calibri"/>
                <a:cs typeface="Calibri"/>
              </a:rPr>
              <a:t>сплочённого </a:t>
            </a:r>
            <a:r>
              <a:rPr sz="2000" spc="-10" dirty="0">
                <a:latin typeface="Calibri"/>
                <a:cs typeface="Calibri"/>
              </a:rPr>
              <a:t>коллектива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педагогов-единомышленников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учащихся.</a:t>
            </a:r>
            <a:endParaRPr sz="2000">
              <a:latin typeface="Calibri"/>
              <a:cs typeface="Calibri"/>
            </a:endParaRPr>
          </a:p>
          <a:p>
            <a:pPr marL="355600" marR="40005" indent="-342900">
              <a:lnSpc>
                <a:spcPct val="100000"/>
              </a:lnSpc>
              <a:spcBef>
                <a:spcPts val="844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sz="2000" spc="-5" dirty="0">
                <a:latin typeface="Calibri"/>
                <a:cs typeface="Calibri"/>
              </a:rPr>
              <a:t>Сухомлинский </a:t>
            </a:r>
            <a:r>
              <a:rPr sz="2000" dirty="0">
                <a:latin typeface="Calibri"/>
                <a:cs typeface="Calibri"/>
              </a:rPr>
              <a:t>строил </a:t>
            </a:r>
            <a:r>
              <a:rPr sz="2000" spc="-5" dirty="0">
                <a:latin typeface="Calibri"/>
                <a:cs typeface="Calibri"/>
              </a:rPr>
              <a:t>процесс обучения </a:t>
            </a:r>
            <a:r>
              <a:rPr sz="2000" spc="-10" dirty="0">
                <a:latin typeface="Calibri"/>
                <a:cs typeface="Calibri"/>
              </a:rPr>
              <a:t>как </a:t>
            </a:r>
            <a:r>
              <a:rPr sz="2000" spc="-5" dirty="0">
                <a:latin typeface="Calibri"/>
                <a:cs typeface="Calibri"/>
              </a:rPr>
              <a:t>радостный </a:t>
            </a:r>
            <a:r>
              <a:rPr sz="2000" spc="-10" dirty="0">
                <a:latin typeface="Calibri"/>
                <a:cs typeface="Calibri"/>
              </a:rPr>
              <a:t>труд; большое </a:t>
            </a:r>
            <a:r>
              <a:rPr sz="2000" spc="-5" dirty="0">
                <a:latin typeface="Calibri"/>
                <a:cs typeface="Calibri"/>
              </a:rPr>
              <a:t> внимание он </a:t>
            </a:r>
            <a:r>
              <a:rPr sz="2000" spc="-25" dirty="0">
                <a:latin typeface="Calibri"/>
                <a:cs typeface="Calibri"/>
              </a:rPr>
              <a:t>уделял </a:t>
            </a:r>
            <a:r>
              <a:rPr sz="2000" dirty="0">
                <a:latin typeface="Calibri"/>
                <a:cs typeface="Calibri"/>
              </a:rPr>
              <a:t>формированию </a:t>
            </a:r>
            <a:r>
              <a:rPr sz="2000" spc="-5" dirty="0">
                <a:latin typeface="Calibri"/>
                <a:cs typeface="Calibri"/>
              </a:rPr>
              <a:t>мировоззрения учащихся; </a:t>
            </a:r>
            <a:r>
              <a:rPr sz="2000" dirty="0">
                <a:latin typeface="Calibri"/>
                <a:cs typeface="Calibri"/>
              </a:rPr>
              <a:t>важная </a:t>
            </a:r>
            <a:r>
              <a:rPr sz="2000" spc="-10" dirty="0">
                <a:latin typeface="Calibri"/>
                <a:cs typeface="Calibri"/>
              </a:rPr>
              <a:t>роль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обучении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отводилась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слову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учителя,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художественному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стилю</a:t>
            </a:r>
            <a:r>
              <a:rPr sz="2000" spc="-10" dirty="0">
                <a:latin typeface="Calibri"/>
                <a:cs typeface="Calibri"/>
              </a:rPr>
              <a:t> изложения,</a:t>
            </a:r>
            <a:endParaRPr sz="2000">
              <a:latin typeface="Calibri"/>
              <a:cs typeface="Calibri"/>
            </a:endParaRPr>
          </a:p>
          <a:p>
            <a:pPr marL="355600" marR="266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сочинению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вместе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детьми</a:t>
            </a:r>
            <a:r>
              <a:rPr sz="2000" spc="-5" dirty="0">
                <a:latin typeface="Calibri"/>
                <a:cs typeface="Calibri"/>
              </a:rPr>
              <a:t> сказок,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художественных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произведений,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чтению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книг.</a:t>
            </a:r>
            <a:endParaRPr sz="2000">
              <a:latin typeface="Calibri"/>
              <a:cs typeface="Calibri"/>
            </a:endParaRPr>
          </a:p>
          <a:p>
            <a:pPr marL="381000" indent="-343535">
              <a:lnSpc>
                <a:spcPct val="100000"/>
              </a:lnSpc>
              <a:spcBef>
                <a:spcPts val="395"/>
              </a:spcBef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000" spc="-5" dirty="0">
                <a:latin typeface="Calibri"/>
                <a:cs typeface="Calibri"/>
              </a:rPr>
              <a:t>Сухомлинский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разработал</a:t>
            </a:r>
            <a:r>
              <a:rPr sz="2000" spc="-10" dirty="0">
                <a:latin typeface="Calibri"/>
                <a:cs typeface="Calibri"/>
              </a:rPr>
              <a:t> комплексную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эстетическую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программу</a:t>
            </a:r>
            <a:endParaRPr sz="2000">
              <a:latin typeface="Calibri"/>
              <a:cs typeface="Calibri"/>
            </a:endParaRPr>
          </a:p>
          <a:p>
            <a:pPr marL="381000" marR="1009015" algn="just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«воспитания красотой».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10" dirty="0">
                <a:latin typeface="Calibri"/>
                <a:cs typeface="Calibri"/>
              </a:rPr>
              <a:t>советской педагогике </a:t>
            </a:r>
            <a:r>
              <a:rPr sz="2000" spc="-5" dirty="0">
                <a:latin typeface="Calibri"/>
                <a:cs typeface="Calibri"/>
              </a:rPr>
              <a:t>своего времени </a:t>
            </a:r>
            <a:r>
              <a:rPr sz="2000" dirty="0">
                <a:latin typeface="Calibri"/>
                <a:cs typeface="Calibri"/>
              </a:rPr>
              <a:t>стал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разрабатывать </a:t>
            </a:r>
            <a:r>
              <a:rPr sz="2000" dirty="0">
                <a:latin typeface="Calibri"/>
                <a:cs typeface="Calibri"/>
              </a:rPr>
              <a:t>гуманистические традиции </a:t>
            </a:r>
            <a:r>
              <a:rPr sz="2000" spc="-5" dirty="0">
                <a:latin typeface="Calibri"/>
                <a:cs typeface="Calibri"/>
              </a:rPr>
              <a:t>отечественной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5" dirty="0">
                <a:latin typeface="Calibri"/>
                <a:cs typeface="Calibri"/>
              </a:rPr>
              <a:t>мировой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педагогической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мысли.</a:t>
            </a:r>
            <a:endParaRPr sz="2000">
              <a:latin typeface="Calibri"/>
              <a:cs typeface="Calibri"/>
            </a:endParaRPr>
          </a:p>
          <a:p>
            <a:pPr marL="381000" marR="5080" indent="-342900">
              <a:lnSpc>
                <a:spcPct val="100000"/>
              </a:lnSpc>
              <a:spcBef>
                <a:spcPts val="509"/>
              </a:spcBef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000" spc="-5" dirty="0">
                <a:latin typeface="Calibri"/>
                <a:cs typeface="Calibri"/>
              </a:rPr>
              <a:t>Сухомлинский </a:t>
            </a:r>
            <a:r>
              <a:rPr sz="2000" dirty="0">
                <a:latin typeface="Calibri"/>
                <a:cs typeface="Calibri"/>
              </a:rPr>
              <a:t>— </a:t>
            </a:r>
            <a:r>
              <a:rPr sz="2000" spc="-5" dirty="0">
                <a:latin typeface="Calibri"/>
                <a:cs typeface="Calibri"/>
              </a:rPr>
              <a:t>автор </a:t>
            </a:r>
            <a:r>
              <a:rPr sz="2000" spc="-15" dirty="0">
                <a:latin typeface="Calibri"/>
                <a:cs typeface="Calibri"/>
              </a:rPr>
              <a:t>около </a:t>
            </a:r>
            <a:r>
              <a:rPr sz="2000" dirty="0">
                <a:latin typeface="Calibri"/>
                <a:cs typeface="Calibri"/>
              </a:rPr>
              <a:t>30 </a:t>
            </a:r>
            <a:r>
              <a:rPr sz="2000" spc="-5" dirty="0">
                <a:latin typeface="Calibri"/>
                <a:cs typeface="Calibri"/>
              </a:rPr>
              <a:t>книг </a:t>
            </a:r>
            <a:r>
              <a:rPr sz="2000" dirty="0">
                <a:latin typeface="Calibri"/>
                <a:cs typeface="Calibri"/>
              </a:rPr>
              <a:t>и свыше 500 </a:t>
            </a:r>
            <a:r>
              <a:rPr sz="2000" spc="-5" dirty="0">
                <a:latin typeface="Calibri"/>
                <a:cs typeface="Calibri"/>
              </a:rPr>
              <a:t>статей, посвящённых </a:t>
            </a:r>
            <a:r>
              <a:rPr sz="2000" dirty="0">
                <a:latin typeface="Calibri"/>
                <a:cs typeface="Calibri"/>
              </a:rPr>
              <a:t> воспитанию и </a:t>
            </a:r>
            <a:r>
              <a:rPr sz="2000" spc="-5" dirty="0">
                <a:latin typeface="Calibri"/>
                <a:cs typeface="Calibri"/>
              </a:rPr>
              <a:t>обучению </a:t>
            </a:r>
            <a:r>
              <a:rPr sz="2000" spc="-20" dirty="0">
                <a:latin typeface="Calibri"/>
                <a:cs typeface="Calibri"/>
              </a:rPr>
              <a:t>молодёжи. </a:t>
            </a:r>
            <a:r>
              <a:rPr sz="2000" spc="-10" dirty="0">
                <a:latin typeface="Calibri"/>
                <a:cs typeface="Calibri"/>
              </a:rPr>
              <a:t>Его </a:t>
            </a:r>
            <a:r>
              <a:rPr sz="2000" dirty="0">
                <a:latin typeface="Calibri"/>
                <a:cs typeface="Calibri"/>
              </a:rPr>
              <a:t>жизнь — воспитание </a:t>
            </a:r>
            <a:r>
              <a:rPr sz="2000" spc="-10" dirty="0">
                <a:latin typeface="Calibri"/>
                <a:cs typeface="Calibri"/>
              </a:rPr>
              <a:t>детей, </a:t>
            </a:r>
            <a:r>
              <a:rPr sz="2000" spc="-5" dirty="0">
                <a:latin typeface="Calibri"/>
                <a:cs typeface="Calibri"/>
              </a:rPr>
              <a:t>личности.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Он </a:t>
            </a:r>
            <a:r>
              <a:rPr sz="2000" dirty="0">
                <a:latin typeface="Calibri"/>
                <a:cs typeface="Calibri"/>
              </a:rPr>
              <a:t>воспитывал в </a:t>
            </a:r>
            <a:r>
              <a:rPr sz="2000" spc="-10" dirty="0">
                <a:latin typeface="Calibri"/>
                <a:cs typeface="Calibri"/>
              </a:rPr>
              <a:t>детях </a:t>
            </a:r>
            <a:r>
              <a:rPr sz="2000" spc="-5" dirty="0">
                <a:latin typeface="Calibri"/>
                <a:cs typeface="Calibri"/>
              </a:rPr>
              <a:t>личное отношение </a:t>
            </a:r>
            <a:r>
              <a:rPr sz="2000" dirty="0">
                <a:latin typeface="Calibri"/>
                <a:cs typeface="Calibri"/>
              </a:rPr>
              <a:t>к </a:t>
            </a:r>
            <a:r>
              <a:rPr sz="2000" spc="-10" dirty="0">
                <a:latin typeface="Calibri"/>
                <a:cs typeface="Calibri"/>
              </a:rPr>
              <a:t>окружающей </a:t>
            </a:r>
            <a:r>
              <a:rPr sz="2000" spc="-5" dirty="0">
                <a:latin typeface="Calibri"/>
                <a:cs typeface="Calibri"/>
              </a:rPr>
              <a:t>действительности,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понимание своего </a:t>
            </a:r>
            <a:r>
              <a:rPr sz="2000" spc="-20" dirty="0">
                <a:latin typeface="Calibri"/>
                <a:cs typeface="Calibri"/>
              </a:rPr>
              <a:t>дела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5" dirty="0">
                <a:latin typeface="Calibri"/>
                <a:cs typeface="Calibri"/>
              </a:rPr>
              <a:t>ответственности перед </a:t>
            </a:r>
            <a:r>
              <a:rPr sz="2000" spc="-10" dirty="0">
                <a:latin typeface="Calibri"/>
                <a:cs typeface="Calibri"/>
              </a:rPr>
              <a:t>родными, </a:t>
            </a:r>
            <a:r>
              <a:rPr sz="2000" spc="-5" dirty="0">
                <a:latin typeface="Calibri"/>
                <a:cs typeface="Calibri"/>
              </a:rPr>
              <a:t>товарищами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обществом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и,</a:t>
            </a:r>
            <a:r>
              <a:rPr sz="2000" spc="-10" dirty="0">
                <a:latin typeface="Calibri"/>
                <a:cs typeface="Calibri"/>
              </a:rPr>
              <a:t> что </a:t>
            </a:r>
            <a:r>
              <a:rPr sz="2000" spc="-15" dirty="0">
                <a:latin typeface="Calibri"/>
                <a:cs typeface="Calibri"/>
              </a:rPr>
              <a:t>главное,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перед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собственной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совестью.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7667" y="790194"/>
            <a:ext cx="6984746" cy="127063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9546" y="2717545"/>
            <a:ext cx="7661909" cy="143154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3251" y="4683442"/>
            <a:ext cx="7639431" cy="165620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18540" y="826389"/>
            <a:ext cx="8146415" cy="5368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80490">
              <a:lnSpc>
                <a:spcPct val="100000"/>
              </a:lnSpc>
              <a:spcBef>
                <a:spcPts val="100"/>
              </a:spcBef>
            </a:pPr>
            <a:r>
              <a:rPr sz="2400" b="1" i="1" spc="-160" dirty="0">
                <a:latin typeface="Book Antiqua"/>
                <a:cs typeface="Book Antiqua"/>
              </a:rPr>
              <a:t>«Только</a:t>
            </a:r>
            <a:r>
              <a:rPr sz="2400" b="1" i="1" spc="30" dirty="0">
                <a:latin typeface="Book Antiqua"/>
                <a:cs typeface="Book Antiqua"/>
              </a:rPr>
              <a:t> </a:t>
            </a:r>
            <a:r>
              <a:rPr sz="2400" b="1" i="1" spc="-200" dirty="0">
                <a:latin typeface="Book Antiqua"/>
                <a:cs typeface="Book Antiqua"/>
              </a:rPr>
              <a:t>тот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сможет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80" dirty="0">
                <a:latin typeface="Book Antiqua"/>
                <a:cs typeface="Book Antiqua"/>
              </a:rPr>
              <a:t>стать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70" dirty="0">
                <a:latin typeface="Book Antiqua"/>
                <a:cs typeface="Book Antiqua"/>
              </a:rPr>
              <a:t>настоящим</a:t>
            </a:r>
            <a:endParaRPr sz="2400">
              <a:latin typeface="Book Antiqua"/>
              <a:cs typeface="Book Antiqua"/>
            </a:endParaRPr>
          </a:p>
          <a:p>
            <a:pPr marL="1380490" marR="5080">
              <a:lnSpc>
                <a:spcPct val="100000"/>
              </a:lnSpc>
            </a:pPr>
            <a:r>
              <a:rPr sz="2400" b="1" i="1" spc="-105" dirty="0">
                <a:latin typeface="Book Antiqua"/>
                <a:cs typeface="Book Antiqua"/>
              </a:rPr>
              <a:t>учителем,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90" dirty="0">
                <a:latin typeface="Book Antiqua"/>
                <a:cs typeface="Book Antiqua"/>
              </a:rPr>
              <a:t>кто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никогда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забывает,</a:t>
            </a:r>
            <a:r>
              <a:rPr sz="2400" b="1" i="1" spc="100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что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он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сам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был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ребенком».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4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</a:pPr>
            <a:r>
              <a:rPr sz="2400" b="1" i="1" spc="-95" dirty="0">
                <a:latin typeface="Book Antiqua"/>
                <a:cs typeface="Book Antiqua"/>
              </a:rPr>
              <a:t>«Учитель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лишь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75" dirty="0">
                <a:latin typeface="Book Antiqua"/>
                <a:cs typeface="Book Antiqua"/>
              </a:rPr>
              <a:t>тогда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становится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воспитателем,</a:t>
            </a:r>
            <a:endParaRPr sz="24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i="1" spc="-180" dirty="0">
                <a:latin typeface="Book Antiqua"/>
                <a:cs typeface="Book Antiqua"/>
              </a:rPr>
              <a:t>ко</a:t>
            </a:r>
            <a:r>
              <a:rPr sz="2400" b="1" i="1" spc="-150" dirty="0">
                <a:latin typeface="Book Antiqua"/>
                <a:cs typeface="Book Antiqua"/>
              </a:rPr>
              <a:t>г</a:t>
            </a:r>
            <a:r>
              <a:rPr sz="2400" b="1" i="1" spc="-160" dirty="0">
                <a:latin typeface="Book Antiqua"/>
                <a:cs typeface="Book Antiqua"/>
              </a:rPr>
              <a:t>д</a:t>
            </a:r>
            <a:r>
              <a:rPr sz="2400" b="1" i="1" spc="-155" dirty="0">
                <a:latin typeface="Book Antiqua"/>
                <a:cs typeface="Book Antiqua"/>
              </a:rPr>
              <a:t>а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его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65" dirty="0">
                <a:latin typeface="Book Antiqua"/>
                <a:cs typeface="Book Antiqua"/>
              </a:rPr>
              <a:t>ру</a:t>
            </a:r>
            <a:r>
              <a:rPr sz="2400" b="1" i="1" spc="-175" dirty="0">
                <a:latin typeface="Book Antiqua"/>
                <a:cs typeface="Book Antiqua"/>
              </a:rPr>
              <a:t>к</a:t>
            </a:r>
            <a:r>
              <a:rPr sz="2400" b="1" i="1" spc="-75" dirty="0">
                <a:latin typeface="Book Antiqua"/>
                <a:cs typeface="Book Antiqua"/>
              </a:rPr>
              <a:t>а</a:t>
            </a:r>
            <a:r>
              <a:rPr sz="2400" b="1" i="1" spc="-60" dirty="0">
                <a:latin typeface="Book Antiqua"/>
                <a:cs typeface="Book Antiqua"/>
              </a:rPr>
              <a:t>х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80" dirty="0">
                <a:latin typeface="Book Antiqua"/>
                <a:cs typeface="Book Antiqua"/>
              </a:rPr>
              <a:t>тончайший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70" dirty="0">
                <a:latin typeface="Book Antiqua"/>
                <a:cs typeface="Book Antiqua"/>
              </a:rPr>
              <a:t>ин</a:t>
            </a:r>
            <a:r>
              <a:rPr sz="2400" b="1" i="1" spc="-50" dirty="0">
                <a:latin typeface="Book Antiqua"/>
                <a:cs typeface="Book Antiqua"/>
              </a:rPr>
              <a:t>с</a:t>
            </a:r>
            <a:r>
              <a:rPr sz="2400" b="1" i="1" spc="-210" dirty="0">
                <a:latin typeface="Book Antiqua"/>
                <a:cs typeface="Book Antiqua"/>
              </a:rPr>
              <a:t>т</a:t>
            </a:r>
            <a:r>
              <a:rPr sz="2400" b="1" i="1" spc="-150" dirty="0">
                <a:latin typeface="Book Antiqua"/>
                <a:cs typeface="Book Antiqua"/>
              </a:rPr>
              <a:t>р</a:t>
            </a:r>
            <a:r>
              <a:rPr sz="2400" b="1" i="1" spc="-125" dirty="0">
                <a:latin typeface="Book Antiqua"/>
                <a:cs typeface="Book Antiqua"/>
              </a:rPr>
              <a:t>умент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220" dirty="0">
                <a:latin typeface="Book Antiqua"/>
                <a:cs typeface="Book Antiqua"/>
              </a:rPr>
              <a:t>во</a:t>
            </a:r>
            <a:r>
              <a:rPr sz="2400" b="1" i="1" spc="-175" dirty="0">
                <a:latin typeface="Book Antiqua"/>
                <a:cs typeface="Book Antiqua"/>
              </a:rPr>
              <a:t>с</a:t>
            </a:r>
            <a:r>
              <a:rPr sz="2400" b="1" i="1" spc="-45" dirty="0">
                <a:latin typeface="Book Antiqua"/>
                <a:cs typeface="Book Antiqua"/>
              </a:rPr>
              <a:t>питания</a:t>
            </a:r>
            <a:endParaRPr sz="24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</a:pPr>
            <a:r>
              <a:rPr sz="2400" b="1" i="1" spc="-600" dirty="0">
                <a:latin typeface="Book Antiqua"/>
                <a:cs typeface="Book Antiqua"/>
              </a:rPr>
              <a:t>—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нау</a:t>
            </a:r>
            <a:r>
              <a:rPr sz="2400" b="1" i="1" spc="-155" dirty="0">
                <a:latin typeface="Book Antiqua"/>
                <a:cs typeface="Book Antiqua"/>
              </a:rPr>
              <a:t>ка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210" dirty="0">
                <a:latin typeface="Book Antiqua"/>
                <a:cs typeface="Book Antiqua"/>
              </a:rPr>
              <a:t>о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н</a:t>
            </a:r>
            <a:r>
              <a:rPr sz="2400" b="1" i="1" spc="-120" dirty="0">
                <a:latin typeface="Book Antiqua"/>
                <a:cs typeface="Book Antiqua"/>
              </a:rPr>
              <a:t>р</a:t>
            </a:r>
            <a:r>
              <a:rPr sz="2400" b="1" i="1" spc="-204" dirty="0">
                <a:latin typeface="Book Antiqua"/>
                <a:cs typeface="Book Antiqua"/>
              </a:rPr>
              <a:t>авств</a:t>
            </a:r>
            <a:r>
              <a:rPr sz="2400" b="1" i="1" spc="-150" dirty="0">
                <a:latin typeface="Book Antiqua"/>
                <a:cs typeface="Book Antiqua"/>
              </a:rPr>
              <a:t>е</a:t>
            </a:r>
            <a:r>
              <a:rPr sz="2400" b="1" i="1" spc="-130" dirty="0">
                <a:latin typeface="Book Antiqua"/>
                <a:cs typeface="Book Antiqua"/>
              </a:rPr>
              <a:t>нно</a:t>
            </a:r>
            <a:r>
              <a:rPr sz="2400" b="1" i="1" spc="-95" dirty="0">
                <a:latin typeface="Book Antiqua"/>
                <a:cs typeface="Book Antiqua"/>
              </a:rPr>
              <a:t>с</a:t>
            </a:r>
            <a:r>
              <a:rPr sz="2400" b="1" i="1" spc="-125" dirty="0">
                <a:latin typeface="Book Antiqua"/>
                <a:cs typeface="Book Antiqua"/>
              </a:rPr>
              <a:t>ти,</a:t>
            </a:r>
            <a:r>
              <a:rPr sz="2400" b="1" i="1" spc="3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этика</a:t>
            </a:r>
            <a:r>
              <a:rPr sz="2400" b="1" i="1" spc="-254" dirty="0">
                <a:latin typeface="Book Antiqua"/>
                <a:cs typeface="Book Antiqua"/>
              </a:rPr>
              <a:t>».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Book Antiqua"/>
              <a:cs typeface="Book Antiqua"/>
            </a:endParaRPr>
          </a:p>
          <a:p>
            <a:pPr marL="495934" marR="389890">
              <a:lnSpc>
                <a:spcPct val="100000"/>
              </a:lnSpc>
              <a:spcBef>
                <a:spcPts val="5"/>
              </a:spcBef>
            </a:pPr>
            <a:r>
              <a:rPr sz="2400" b="1" i="1" spc="-120" dirty="0">
                <a:latin typeface="Book Antiqua"/>
                <a:cs typeface="Book Antiqua"/>
              </a:rPr>
              <a:t>«Наш </a:t>
            </a:r>
            <a:r>
              <a:rPr sz="2400" b="1" i="1" spc="-175" dirty="0">
                <a:latin typeface="Book Antiqua"/>
                <a:cs typeface="Book Antiqua"/>
              </a:rPr>
              <a:t>труд</a:t>
            </a:r>
            <a:r>
              <a:rPr sz="2400" b="1" i="1" spc="-170" dirty="0">
                <a:latin typeface="Book Antiqua"/>
                <a:cs typeface="Book Antiqua"/>
              </a:rPr>
              <a:t> </a:t>
            </a:r>
            <a:r>
              <a:rPr sz="2400" b="1" i="1" spc="-400" dirty="0">
                <a:latin typeface="Verdana"/>
                <a:cs typeface="Verdana"/>
              </a:rPr>
              <a:t>-</a:t>
            </a:r>
            <a:r>
              <a:rPr sz="2400" b="1" i="1" spc="-395" dirty="0">
                <a:latin typeface="Verdana"/>
                <a:cs typeface="Verdana"/>
              </a:rPr>
              <a:t> </a:t>
            </a:r>
            <a:r>
              <a:rPr sz="2400" b="1" i="1" spc="-170" dirty="0">
                <a:latin typeface="Book Antiqua"/>
                <a:cs typeface="Book Antiqua"/>
              </a:rPr>
              <a:t>это,</a:t>
            </a:r>
            <a:r>
              <a:rPr sz="2400" b="1" i="1" spc="-16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образно </a:t>
            </a:r>
            <a:r>
              <a:rPr sz="2400" b="1" i="1" spc="-155" dirty="0">
                <a:latin typeface="Book Antiqua"/>
                <a:cs typeface="Book Antiqua"/>
              </a:rPr>
              <a:t>говоря,</a:t>
            </a:r>
            <a:r>
              <a:rPr sz="2400" b="1" i="1" spc="-150" dirty="0">
                <a:latin typeface="Book Antiqua"/>
                <a:cs typeface="Book Antiqua"/>
              </a:rPr>
              <a:t> </a:t>
            </a:r>
            <a:r>
              <a:rPr sz="2400" b="1" i="1" spc="-180" dirty="0">
                <a:latin typeface="Book Antiqua"/>
                <a:cs typeface="Book Antiqua"/>
              </a:rPr>
              <a:t>труд</a:t>
            </a:r>
            <a:r>
              <a:rPr sz="2400" b="1" i="1" spc="-175" dirty="0">
                <a:latin typeface="Book Antiqua"/>
                <a:cs typeface="Book Antiqua"/>
              </a:rPr>
              <a:t> </a:t>
            </a:r>
            <a:r>
              <a:rPr sz="2400" b="1" i="1" spc="-85" dirty="0">
                <a:latin typeface="Book Antiqua"/>
                <a:cs typeface="Book Antiqua"/>
              </a:rPr>
              <a:t>сеятеля. </a:t>
            </a:r>
            <a:r>
              <a:rPr sz="2400" b="1" i="1" spc="10" dirty="0">
                <a:latin typeface="Book Antiqua"/>
                <a:cs typeface="Book Antiqua"/>
              </a:rPr>
              <a:t>Мы </a:t>
            </a:r>
            <a:r>
              <a:rPr sz="2400" b="1" i="1" spc="15" dirty="0">
                <a:latin typeface="Book Antiqua"/>
                <a:cs typeface="Book Antiqua"/>
              </a:rPr>
              <a:t> </a:t>
            </a:r>
            <a:r>
              <a:rPr sz="2400" b="1" i="1" spc="-105" dirty="0">
                <a:latin typeface="Book Antiqua"/>
                <a:cs typeface="Book Antiqua"/>
              </a:rPr>
              <a:t>сеем </a:t>
            </a:r>
            <a:r>
              <a:rPr sz="2400" b="1" i="1" spc="-125" dirty="0">
                <a:latin typeface="Book Antiqua"/>
                <a:cs typeface="Book Antiqua"/>
              </a:rPr>
              <a:t>семена, </a:t>
            </a:r>
            <a:r>
              <a:rPr sz="2400" b="1" i="1" spc="80" dirty="0">
                <a:latin typeface="Book Antiqua"/>
                <a:cs typeface="Book Antiqua"/>
              </a:rPr>
              <a:t>из </a:t>
            </a:r>
            <a:r>
              <a:rPr sz="2400" b="1" i="1" spc="-135" dirty="0">
                <a:latin typeface="Book Antiqua"/>
                <a:cs typeface="Book Antiqua"/>
              </a:rPr>
              <a:t>которых</a:t>
            </a:r>
            <a:r>
              <a:rPr sz="2400" b="1" i="1" spc="-130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должны </a:t>
            </a:r>
            <a:r>
              <a:rPr sz="2400" b="1" i="1" spc="-135" dirty="0">
                <a:latin typeface="Book Antiqua"/>
                <a:cs typeface="Book Antiqua"/>
              </a:rPr>
              <a:t>вырасти</a:t>
            </a:r>
            <a:r>
              <a:rPr sz="2400" b="1" i="1" spc="-130" dirty="0">
                <a:latin typeface="Book Antiqua"/>
                <a:cs typeface="Book Antiqua"/>
              </a:rPr>
              <a:t> </a:t>
            </a:r>
            <a:r>
              <a:rPr sz="2400" b="1" i="1" spc="-400" dirty="0">
                <a:latin typeface="Verdana"/>
                <a:cs typeface="Verdana"/>
              </a:rPr>
              <a:t>-</a:t>
            </a:r>
            <a:r>
              <a:rPr sz="2400" b="1" i="1" spc="-395" dirty="0">
                <a:latin typeface="Verdana"/>
                <a:cs typeface="Verdan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-27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этом </a:t>
            </a:r>
            <a:r>
              <a:rPr sz="2400" b="1" i="1" spc="-135" dirty="0">
                <a:latin typeface="Book Antiqua"/>
                <a:cs typeface="Book Antiqua"/>
              </a:rPr>
              <a:t> </a:t>
            </a:r>
            <a:r>
              <a:rPr sz="2400" b="1" i="1" spc="-105" dirty="0">
                <a:latin typeface="Book Antiqua"/>
                <a:cs typeface="Book Antiqua"/>
              </a:rPr>
              <a:t>смысл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нашего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75" dirty="0">
                <a:latin typeface="Book Antiqua"/>
                <a:cs typeface="Book Antiqua"/>
              </a:rPr>
              <a:t>труда</a:t>
            </a:r>
            <a:r>
              <a:rPr sz="2400" b="1" i="1" spc="114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нашей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5" dirty="0">
                <a:latin typeface="Book Antiqua"/>
                <a:cs typeface="Book Antiqua"/>
              </a:rPr>
              <a:t>жизни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400" dirty="0">
                <a:latin typeface="Verdana"/>
                <a:cs typeface="Verdana"/>
              </a:rPr>
              <a:t>-</a:t>
            </a:r>
            <a:r>
              <a:rPr sz="2400" b="1" i="1" spc="-140" dirty="0">
                <a:latin typeface="Verdana"/>
                <a:cs typeface="Verdan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колосья,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полные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70" dirty="0">
                <a:latin typeface="Book Antiqua"/>
                <a:cs typeface="Book Antiqua"/>
              </a:rPr>
              <a:t>зерн</a:t>
            </a:r>
            <a:r>
              <a:rPr sz="2400" b="1" i="1" spc="-90" dirty="0">
                <a:latin typeface="Book Antiqua"/>
                <a:cs typeface="Book Antiqua"/>
              </a:rPr>
              <a:t>а</a:t>
            </a:r>
            <a:r>
              <a:rPr sz="2400" b="1" i="1" spc="-200" dirty="0">
                <a:latin typeface="Book Antiqua"/>
                <a:cs typeface="Book Antiqua"/>
              </a:rPr>
              <a:t>,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400" dirty="0">
                <a:latin typeface="Verdana"/>
                <a:cs typeface="Verdana"/>
              </a:rPr>
              <a:t>-</a:t>
            </a:r>
            <a:r>
              <a:rPr sz="2400" b="1" i="1" spc="-160" dirty="0">
                <a:latin typeface="Verdana"/>
                <a:cs typeface="Verdana"/>
              </a:rPr>
              <a:t> </a:t>
            </a:r>
            <a:r>
              <a:rPr sz="2400" b="1" i="1" spc="-145" dirty="0">
                <a:latin typeface="Book Antiqua"/>
                <a:cs typeface="Book Antiqua"/>
              </a:rPr>
              <a:t>у</a:t>
            </a:r>
            <a:r>
              <a:rPr sz="2400" b="1" i="1" spc="-155" dirty="0">
                <a:latin typeface="Book Antiqua"/>
                <a:cs typeface="Book Antiqua"/>
              </a:rPr>
              <a:t>б</a:t>
            </a:r>
            <a:r>
              <a:rPr sz="2400" b="1" i="1" spc="-95" dirty="0">
                <a:latin typeface="Book Antiqua"/>
                <a:cs typeface="Book Antiqua"/>
              </a:rPr>
              <a:t>еж</a:t>
            </a:r>
            <a:r>
              <a:rPr sz="2400" b="1" i="1" spc="-80" dirty="0">
                <a:latin typeface="Book Antiqua"/>
                <a:cs typeface="Book Antiqua"/>
              </a:rPr>
              <a:t>дения</a:t>
            </a:r>
            <a:r>
              <a:rPr sz="2400" b="1" i="1" spc="-35" dirty="0">
                <a:latin typeface="Book Antiqua"/>
                <a:cs typeface="Book Antiqua"/>
              </a:rPr>
              <a:t>,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поступки».</a:t>
            </a:r>
            <a:endParaRPr sz="24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562860" y="7112"/>
            <a:ext cx="42132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96060" algn="l"/>
              </a:tabLst>
            </a:pPr>
            <a:r>
              <a:rPr sz="3200" dirty="0">
                <a:solidFill>
                  <a:srgbClr val="FF9900"/>
                </a:solidFill>
              </a:rPr>
              <a:t>Цитаты	</a:t>
            </a:r>
            <a:r>
              <a:rPr sz="3200" spc="-5" dirty="0">
                <a:solidFill>
                  <a:srgbClr val="FF9900"/>
                </a:solidFill>
              </a:rPr>
              <a:t>С</a:t>
            </a:r>
            <a:r>
              <a:rPr sz="3200" spc="-15" dirty="0">
                <a:solidFill>
                  <a:srgbClr val="FF9900"/>
                </a:solidFill>
              </a:rPr>
              <a:t>у</a:t>
            </a:r>
            <a:r>
              <a:rPr sz="3200" spc="-60" dirty="0">
                <a:solidFill>
                  <a:srgbClr val="FF9900"/>
                </a:solidFill>
              </a:rPr>
              <a:t>х</a:t>
            </a:r>
            <a:r>
              <a:rPr sz="3200" dirty="0">
                <a:solidFill>
                  <a:srgbClr val="FF9900"/>
                </a:solidFill>
              </a:rPr>
              <a:t>омлинс</a:t>
            </a:r>
            <a:r>
              <a:rPr sz="3200" spc="-55" dirty="0">
                <a:solidFill>
                  <a:srgbClr val="FF9900"/>
                </a:solidFill>
              </a:rPr>
              <a:t>к</a:t>
            </a:r>
            <a:r>
              <a:rPr sz="3200" dirty="0">
                <a:solidFill>
                  <a:srgbClr val="FF9900"/>
                </a:solidFill>
              </a:rPr>
              <a:t>о</a:t>
            </a:r>
            <a:r>
              <a:rPr sz="3200" spc="-15" dirty="0">
                <a:solidFill>
                  <a:srgbClr val="FF9900"/>
                </a:solidFill>
              </a:rPr>
              <a:t>г</a:t>
            </a:r>
            <a:r>
              <a:rPr sz="3200" dirty="0">
                <a:solidFill>
                  <a:srgbClr val="FF9900"/>
                </a:solidFill>
              </a:rPr>
              <a:t>о</a:t>
            </a:r>
            <a:endParaRPr sz="3200"/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30195" y="0"/>
            <a:ext cx="4677156" cy="78028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66700" y="266700"/>
            <a:ext cx="1513331" cy="16596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287" y="8000"/>
            <a:ext cx="9114155" cy="6840855"/>
            <a:chOff x="14287" y="8000"/>
            <a:chExt cx="9114155" cy="6840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287" y="8000"/>
              <a:ext cx="9113774" cy="68404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6927" y="1176528"/>
              <a:ext cx="4460748" cy="14691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52900" y="1176528"/>
              <a:ext cx="1077468" cy="146913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55591" y="1176528"/>
              <a:ext cx="3869436" cy="14691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10255" y="1969008"/>
              <a:ext cx="3168396" cy="146913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12391" y="2761487"/>
              <a:ext cx="5562600" cy="14691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29383" y="3553967"/>
              <a:ext cx="4777740" cy="1469135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992835" y="1332992"/>
            <a:ext cx="6653530" cy="3195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5200" b="1" spc="-10" dirty="0">
                <a:solidFill>
                  <a:srgbClr val="006FC0"/>
                </a:solidFill>
                <a:latin typeface="Calibri"/>
                <a:cs typeface="Calibri"/>
              </a:rPr>
              <a:t>Нормативно-правовые </a:t>
            </a:r>
            <a:r>
              <a:rPr sz="5200" b="1" spc="-116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5200" b="1" spc="-5" dirty="0">
                <a:solidFill>
                  <a:srgbClr val="006FC0"/>
                </a:solidFill>
                <a:latin typeface="Calibri"/>
                <a:cs typeface="Calibri"/>
              </a:rPr>
              <a:t>основы</a:t>
            </a:r>
            <a:endParaRPr sz="5200">
              <a:latin typeface="Calibri"/>
              <a:cs typeface="Calibri"/>
            </a:endParaRPr>
          </a:p>
          <a:p>
            <a:pPr marL="1057910" marR="1046480" algn="ctr">
              <a:lnSpc>
                <a:spcPct val="100000"/>
              </a:lnSpc>
            </a:pPr>
            <a:r>
              <a:rPr sz="5200" b="1" spc="-10" dirty="0">
                <a:solidFill>
                  <a:srgbClr val="006FC0"/>
                </a:solidFill>
                <a:latin typeface="Calibri"/>
                <a:cs typeface="Calibri"/>
              </a:rPr>
              <a:t>п</a:t>
            </a:r>
            <a:r>
              <a:rPr sz="5200" b="1" spc="-80" dirty="0">
                <a:solidFill>
                  <a:srgbClr val="006FC0"/>
                </a:solidFill>
                <a:latin typeface="Calibri"/>
                <a:cs typeface="Calibri"/>
              </a:rPr>
              <a:t>е</a:t>
            </a:r>
            <a:r>
              <a:rPr sz="5200" b="1" spc="-10" dirty="0">
                <a:solidFill>
                  <a:srgbClr val="006FC0"/>
                </a:solidFill>
                <a:latin typeface="Calibri"/>
                <a:cs typeface="Calibri"/>
              </a:rPr>
              <a:t>да</a:t>
            </a:r>
            <a:r>
              <a:rPr sz="5200" b="1" spc="-50" dirty="0">
                <a:solidFill>
                  <a:srgbClr val="006FC0"/>
                </a:solidFill>
                <a:latin typeface="Calibri"/>
                <a:cs typeface="Calibri"/>
              </a:rPr>
              <a:t>г</a:t>
            </a:r>
            <a:r>
              <a:rPr sz="5200" b="1" spc="-5" dirty="0">
                <a:solidFill>
                  <a:srgbClr val="006FC0"/>
                </a:solidFill>
                <a:latin typeface="Calibri"/>
                <a:cs typeface="Calibri"/>
              </a:rPr>
              <a:t>огичес</a:t>
            </a:r>
            <a:r>
              <a:rPr sz="5200" b="1" spc="-95" dirty="0">
                <a:solidFill>
                  <a:srgbClr val="006FC0"/>
                </a:solidFill>
                <a:latin typeface="Calibri"/>
                <a:cs typeface="Calibri"/>
              </a:rPr>
              <a:t>к</a:t>
            </a:r>
            <a:r>
              <a:rPr sz="5200" b="1" spc="-5" dirty="0">
                <a:solidFill>
                  <a:srgbClr val="006FC0"/>
                </a:solidFill>
                <a:latin typeface="Calibri"/>
                <a:cs typeface="Calibri"/>
              </a:rPr>
              <a:t>ой  </a:t>
            </a:r>
            <a:r>
              <a:rPr sz="5200" b="1" spc="-20" dirty="0">
                <a:solidFill>
                  <a:srgbClr val="006FC0"/>
                </a:solidFill>
                <a:latin typeface="Calibri"/>
                <a:cs typeface="Calibri"/>
              </a:rPr>
              <a:t>деятельности</a:t>
            </a:r>
            <a:endParaRPr sz="5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8211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5724" y="44322"/>
            <a:ext cx="86728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53690" algn="l"/>
              </a:tabLst>
            </a:pPr>
            <a:r>
              <a:rPr spc="-10" dirty="0">
                <a:solidFill>
                  <a:srgbClr val="C00000"/>
                </a:solidFill>
              </a:rPr>
              <a:t>Федеральный</a:t>
            </a:r>
            <a:r>
              <a:rPr spc="2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закон	</a:t>
            </a:r>
            <a:r>
              <a:rPr spc="-5" dirty="0">
                <a:solidFill>
                  <a:srgbClr val="C00000"/>
                </a:solidFill>
              </a:rPr>
              <a:t>от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5" dirty="0">
                <a:solidFill>
                  <a:srgbClr val="C00000"/>
                </a:solidFill>
              </a:rPr>
              <a:t>29.12.2012</a:t>
            </a:r>
            <a:r>
              <a:rPr spc="-1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N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273-ФЗ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«Об</a:t>
            </a:r>
            <a:r>
              <a:rPr spc="-35" dirty="0">
                <a:solidFill>
                  <a:srgbClr val="C00000"/>
                </a:solidFill>
              </a:rPr>
              <a:t> </a:t>
            </a:r>
            <a:r>
              <a:rPr spc="-5" dirty="0">
                <a:solidFill>
                  <a:srgbClr val="C00000"/>
                </a:solidFill>
              </a:rPr>
              <a:t>образовании</a:t>
            </a:r>
          </a:p>
          <a:p>
            <a:pPr marL="12700" marR="5080">
              <a:lnSpc>
                <a:spcPct val="100000"/>
              </a:lnSpc>
              <a:tabLst>
                <a:tab pos="3646170" algn="l"/>
              </a:tabLst>
            </a:pPr>
            <a:r>
              <a:rPr dirty="0">
                <a:solidFill>
                  <a:srgbClr val="C00000"/>
                </a:solidFill>
              </a:rPr>
              <a:t>в </a:t>
            </a:r>
            <a:r>
              <a:rPr spc="-10" dirty="0">
                <a:solidFill>
                  <a:srgbClr val="C00000"/>
                </a:solidFill>
              </a:rPr>
              <a:t>Российской</a:t>
            </a:r>
            <a:r>
              <a:rPr spc="-3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Федерации»	</a:t>
            </a:r>
            <a:r>
              <a:rPr b="0" spc="-15" dirty="0">
                <a:solidFill>
                  <a:srgbClr val="C00000"/>
                </a:solidFill>
                <a:latin typeface="Calibri"/>
                <a:cs typeface="Calibri"/>
              </a:rPr>
              <a:t>регулирует </a:t>
            </a:r>
            <a:r>
              <a:rPr b="0" spc="-5" dirty="0">
                <a:solidFill>
                  <a:srgbClr val="C00000"/>
                </a:solidFill>
                <a:latin typeface="Calibri"/>
                <a:cs typeface="Calibri"/>
              </a:rPr>
              <a:t>общественные отношения, </a:t>
            </a:r>
            <a:r>
              <a:rPr b="0" spc="-5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b="0" spc="-5" dirty="0">
                <a:solidFill>
                  <a:srgbClr val="C00000"/>
                </a:solidFill>
                <a:latin typeface="Calibri"/>
                <a:cs typeface="Calibri"/>
              </a:rPr>
              <a:t>возникающие</a:t>
            </a:r>
            <a:r>
              <a:rPr b="0" dirty="0">
                <a:solidFill>
                  <a:srgbClr val="C00000"/>
                </a:solidFill>
                <a:latin typeface="Calibri"/>
                <a:cs typeface="Calibri"/>
              </a:rPr>
              <a:t> в</a:t>
            </a:r>
            <a:r>
              <a:rPr b="0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b="0" dirty="0">
                <a:solidFill>
                  <a:srgbClr val="C00000"/>
                </a:solidFill>
                <a:latin typeface="Calibri"/>
                <a:cs typeface="Calibri"/>
              </a:rPr>
              <a:t>сфере</a:t>
            </a:r>
            <a:r>
              <a:rPr b="0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b="0" spc="-5" dirty="0">
                <a:solidFill>
                  <a:srgbClr val="C00000"/>
                </a:solidFill>
                <a:latin typeface="Calibri"/>
                <a:cs typeface="Calibri"/>
              </a:rPr>
              <a:t>образования</a:t>
            </a:r>
            <a:r>
              <a:rPr b="0" spc="-5" dirty="0"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2125" y="1372361"/>
            <a:ext cx="5660390" cy="505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34620">
              <a:lnSpc>
                <a:spcPct val="100000"/>
              </a:lnSpc>
              <a:spcBef>
                <a:spcPts val="95"/>
              </a:spcBef>
              <a:tabLst>
                <a:tab pos="5083810" algn="l"/>
              </a:tabLst>
            </a:pPr>
            <a:r>
              <a:rPr sz="2200" spc="-5" dirty="0">
                <a:latin typeface="Calibri"/>
                <a:cs typeface="Calibri"/>
              </a:rPr>
              <a:t>При </a:t>
            </a:r>
            <a:r>
              <a:rPr sz="2200" spc="-15" dirty="0">
                <a:latin typeface="Calibri"/>
                <a:cs typeface="Calibri"/>
              </a:rPr>
              <a:t>этом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закон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регулирует</a:t>
            </a:r>
            <a:r>
              <a:rPr sz="2200" spc="3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только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вопросы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обучения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воспитания,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но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 правовой </a:t>
            </a:r>
            <a:r>
              <a:rPr sz="2200" spc="-10" dirty="0">
                <a:latin typeface="Calibri"/>
                <a:cs typeface="Calibri"/>
              </a:rPr>
              <a:t>статус 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участников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образовательных</a:t>
            </a:r>
            <a:r>
              <a:rPr sz="2200" spc="3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отношений,	</a:t>
            </a:r>
            <a:r>
              <a:rPr sz="2200" spc="-5" dirty="0">
                <a:latin typeface="Calibri"/>
                <a:cs typeface="Calibri"/>
              </a:rPr>
              <a:t>к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200" spc="-15" dirty="0">
                <a:latin typeface="Calibri"/>
                <a:cs typeface="Calibri"/>
              </a:rPr>
              <a:t>которым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том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числе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относятся</a:t>
            </a:r>
            <a:r>
              <a:rPr sz="2200" spc="-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педагогические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200" spc="-10" dirty="0">
                <a:latin typeface="Calibri"/>
                <a:cs typeface="Calibri"/>
              </a:rPr>
              <a:t>работники.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В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соответствии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со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b="1" spc="-35" dirty="0">
                <a:latin typeface="Calibri"/>
                <a:cs typeface="Calibri"/>
              </a:rPr>
              <a:t>ст.</a:t>
            </a:r>
            <a:r>
              <a:rPr sz="2200" b="1" spc="1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47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ФЗ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«</a:t>
            </a:r>
            <a:r>
              <a:rPr sz="2200" b="1" spc="-5" dirty="0">
                <a:latin typeface="Calibri"/>
                <a:cs typeface="Calibri"/>
              </a:rPr>
              <a:t>Об образовании</a:t>
            </a:r>
            <a:endParaRPr sz="2200">
              <a:latin typeface="Calibri"/>
              <a:cs typeface="Calibri"/>
            </a:endParaRPr>
          </a:p>
          <a:p>
            <a:pPr marL="12700" marR="32384">
              <a:lnSpc>
                <a:spcPct val="100000"/>
              </a:lnSpc>
            </a:pPr>
            <a:r>
              <a:rPr sz="2200" b="1" spc="-5" dirty="0">
                <a:latin typeface="Calibri"/>
                <a:cs typeface="Calibri"/>
              </a:rPr>
              <a:t>в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РФ</a:t>
            </a:r>
            <a:r>
              <a:rPr sz="2200" spc="-10" dirty="0">
                <a:latin typeface="Calibri"/>
                <a:cs typeface="Calibri"/>
              </a:rPr>
              <a:t>»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под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правовым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статусом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педагогического </a:t>
            </a:r>
            <a:r>
              <a:rPr sz="2200" spc="-48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работника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понимается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совокупность:</a:t>
            </a:r>
            <a:endParaRPr sz="2200">
              <a:latin typeface="Calibri"/>
              <a:cs typeface="Calibri"/>
            </a:endParaRPr>
          </a:p>
          <a:p>
            <a:pPr marL="12700" marR="340995">
              <a:lnSpc>
                <a:spcPct val="100000"/>
              </a:lnSpc>
            </a:pPr>
            <a:r>
              <a:rPr sz="2200" b="1" spc="-10" dirty="0">
                <a:latin typeface="Calibri"/>
                <a:cs typeface="Calibri"/>
              </a:rPr>
              <a:t>прав</a:t>
            </a:r>
            <a:r>
              <a:rPr sz="2200" b="1" spc="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20" dirty="0">
                <a:latin typeface="Calibri"/>
                <a:cs typeface="Calibri"/>
              </a:rPr>
              <a:t>свобод</a:t>
            </a:r>
            <a:r>
              <a:rPr sz="2200" b="1" spc="4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(в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том</a:t>
            </a:r>
            <a:r>
              <a:rPr sz="2200" spc="-5" dirty="0">
                <a:latin typeface="Calibri"/>
                <a:cs typeface="Calibri"/>
              </a:rPr>
              <a:t> числе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академических 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прав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свобод),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b="1" spc="-20" dirty="0">
                <a:latin typeface="Calibri"/>
                <a:cs typeface="Calibri"/>
              </a:rPr>
              <a:t>трудовых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прав</a:t>
            </a:r>
            <a:r>
              <a:rPr sz="2200" spc="-10" dirty="0">
                <a:latin typeface="Calibri"/>
                <a:cs typeface="Calibri"/>
              </a:rPr>
              <a:t>,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социальных </a:t>
            </a:r>
            <a:r>
              <a:rPr sz="2200" b="1" spc="-48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гарантий</a:t>
            </a:r>
            <a:r>
              <a:rPr sz="2200" b="1" spc="1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компенсаций</a:t>
            </a:r>
            <a:r>
              <a:rPr sz="2200" spc="-10" dirty="0">
                <a:latin typeface="Calibri"/>
                <a:cs typeface="Calibri"/>
              </a:rPr>
              <a:t>,</a:t>
            </a:r>
            <a:r>
              <a:rPr sz="2200" spc="3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ограничений</a:t>
            </a:r>
            <a:r>
              <a:rPr sz="2200" spc="-5" dirty="0">
                <a:latin typeface="Calibri"/>
                <a:cs typeface="Calibri"/>
              </a:rPr>
              <a:t>,</a:t>
            </a:r>
            <a:endParaRPr sz="2200">
              <a:latin typeface="Calibri"/>
              <a:cs typeface="Calibri"/>
            </a:endParaRPr>
          </a:p>
          <a:p>
            <a:pPr marL="12700" marR="308610">
              <a:lnSpc>
                <a:spcPct val="100000"/>
              </a:lnSpc>
              <a:spcBef>
                <a:spcPts val="5"/>
              </a:spcBef>
            </a:pPr>
            <a:r>
              <a:rPr sz="2200" b="1" spc="-10" dirty="0">
                <a:latin typeface="Calibri"/>
                <a:cs typeface="Calibri"/>
              </a:rPr>
              <a:t>обязанностей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ответственности</a:t>
            </a:r>
            <a:r>
              <a:rPr sz="2200" spc="-5" dirty="0">
                <a:latin typeface="Calibri"/>
                <a:cs typeface="Calibri"/>
              </a:rPr>
              <a:t>,</a:t>
            </a:r>
            <a:r>
              <a:rPr sz="2200" spc="5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которые </a:t>
            </a:r>
            <a:r>
              <a:rPr sz="2200" spc="-10" dirty="0">
                <a:latin typeface="Calibri"/>
                <a:cs typeface="Calibri"/>
              </a:rPr>
              <a:t> установлены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законодательством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Российской </a:t>
            </a:r>
            <a:r>
              <a:rPr sz="2200" spc="-48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Федерации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законодательством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субъектов 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Российской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Федерации.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78473" y="1772767"/>
            <a:ext cx="2837814" cy="43362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24605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0957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Педагогические</a:t>
            </a:r>
            <a:r>
              <a:rPr dirty="0"/>
              <a:t> </a:t>
            </a:r>
            <a:r>
              <a:rPr spc="-5" dirty="0"/>
              <a:t>работники </a:t>
            </a:r>
            <a:r>
              <a:rPr spc="-10" dirty="0"/>
              <a:t>пользуются следующими </a:t>
            </a:r>
            <a:r>
              <a:rPr spc="-530" dirty="0"/>
              <a:t> </a:t>
            </a:r>
            <a:r>
              <a:rPr spc="-10" dirty="0"/>
              <a:t>академическими</a:t>
            </a:r>
            <a:r>
              <a:rPr spc="5" dirty="0"/>
              <a:t> </a:t>
            </a:r>
            <a:r>
              <a:rPr spc="-5" dirty="0"/>
              <a:t>правами </a:t>
            </a:r>
            <a:r>
              <a:rPr dirty="0"/>
              <a:t>и</a:t>
            </a:r>
            <a:r>
              <a:rPr spc="-15" dirty="0"/>
              <a:t> </a:t>
            </a:r>
            <a:r>
              <a:rPr spc="-10" dirty="0"/>
              <a:t>свободами: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739" y="747521"/>
            <a:ext cx="8864600" cy="6123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46735">
              <a:lnSpc>
                <a:spcPct val="100000"/>
              </a:lnSpc>
              <a:spcBef>
                <a:spcPts val="105"/>
              </a:spcBef>
              <a:buAutoNum type="arabicParenR"/>
              <a:tabLst>
                <a:tab pos="276225" algn="l"/>
              </a:tabLst>
            </a:pPr>
            <a:r>
              <a:rPr sz="2000" spc="-10" dirty="0">
                <a:latin typeface="Calibri"/>
                <a:cs typeface="Calibri"/>
              </a:rPr>
              <a:t>свобода преподавания,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свободное </a:t>
            </a:r>
            <a:r>
              <a:rPr sz="2000" spc="-5" dirty="0">
                <a:latin typeface="Calibri"/>
                <a:cs typeface="Calibri"/>
              </a:rPr>
              <a:t>выражение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своего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мнения,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свобода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от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вмешательства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5" dirty="0">
                <a:latin typeface="Calibri"/>
                <a:cs typeface="Calibri"/>
              </a:rPr>
              <a:t>профессиональную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деятельность;</a:t>
            </a:r>
            <a:endParaRPr sz="20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buAutoNum type="arabicParenR"/>
              <a:tabLst>
                <a:tab pos="276225" algn="l"/>
              </a:tabLst>
            </a:pPr>
            <a:r>
              <a:rPr sz="2000" spc="-10" dirty="0">
                <a:latin typeface="Calibri"/>
                <a:cs typeface="Calibri"/>
              </a:rPr>
              <a:t>свобода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выбора и</a:t>
            </a:r>
            <a:r>
              <a:rPr sz="2000" spc="-5" dirty="0">
                <a:latin typeface="Calibri"/>
                <a:cs typeface="Calibri"/>
              </a:rPr>
              <a:t> использования </a:t>
            </a:r>
            <a:r>
              <a:rPr sz="2000" spc="-10" dirty="0">
                <a:latin typeface="Calibri"/>
                <a:cs typeface="Calibri"/>
              </a:rPr>
              <a:t>педагогически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обоснованных</a:t>
            </a:r>
            <a:r>
              <a:rPr sz="2000" dirty="0">
                <a:latin typeface="Calibri"/>
                <a:cs typeface="Calibri"/>
              </a:rPr>
              <a:t> форм,</a:t>
            </a:r>
            <a:r>
              <a:rPr sz="2000" spc="-5" dirty="0">
                <a:latin typeface="Calibri"/>
                <a:cs typeface="Calibri"/>
              </a:rPr>
              <a:t> средств,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20" dirty="0">
                <a:latin typeface="Calibri"/>
                <a:cs typeface="Calibri"/>
              </a:rPr>
              <a:t>методов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обучения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воспитания;</a:t>
            </a:r>
            <a:endParaRPr sz="2000">
              <a:latin typeface="Calibri"/>
              <a:cs typeface="Calibri"/>
            </a:endParaRPr>
          </a:p>
          <a:p>
            <a:pPr marL="12700" marR="891540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 на творческую </a:t>
            </a:r>
            <a:r>
              <a:rPr sz="2000" spc="-10" dirty="0">
                <a:latin typeface="Calibri"/>
                <a:cs typeface="Calibri"/>
              </a:rPr>
              <a:t>инициативу, </a:t>
            </a:r>
            <a:r>
              <a:rPr sz="2000" spc="-5" dirty="0">
                <a:latin typeface="Calibri"/>
                <a:cs typeface="Calibri"/>
              </a:rPr>
              <a:t>разработку </a:t>
            </a:r>
            <a:r>
              <a:rPr sz="2000" dirty="0">
                <a:latin typeface="Calibri"/>
                <a:cs typeface="Calibri"/>
              </a:rPr>
              <a:t>и применение </a:t>
            </a:r>
            <a:r>
              <a:rPr sz="2000" spc="-5" dirty="0">
                <a:latin typeface="Calibri"/>
                <a:cs typeface="Calibri"/>
              </a:rPr>
              <a:t>авторских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программ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методов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обучения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воспитания;</a:t>
            </a:r>
            <a:endParaRPr sz="2000">
              <a:latin typeface="Calibri"/>
              <a:cs typeface="Calibri"/>
            </a:endParaRPr>
          </a:p>
          <a:p>
            <a:pPr marL="12700" marR="559435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выбор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учебников,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учебных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пособий,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материалов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иных</a:t>
            </a:r>
            <a:r>
              <a:rPr sz="2000" spc="-10" dirty="0">
                <a:latin typeface="Calibri"/>
                <a:cs typeface="Calibri"/>
              </a:rPr>
              <a:t> средств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обучения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воспитания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соответствии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образовательной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программой;</a:t>
            </a:r>
            <a:endParaRPr sz="20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участие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-5" dirty="0">
                <a:latin typeface="Calibri"/>
                <a:cs typeface="Calibri"/>
              </a:rPr>
              <a:t> разработке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образовательных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программ;</a:t>
            </a:r>
            <a:endParaRPr sz="2000">
              <a:latin typeface="Calibri"/>
              <a:cs typeface="Calibri"/>
            </a:endParaRPr>
          </a:p>
          <a:p>
            <a:pPr marL="12700" marR="1242060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 на </a:t>
            </a:r>
            <a:r>
              <a:rPr sz="2000" spc="-5" dirty="0">
                <a:latin typeface="Calibri"/>
                <a:cs typeface="Calibri"/>
              </a:rPr>
              <a:t>осуществление научной, научно-технической, творческой,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исследовательской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деятельности;</a:t>
            </a:r>
            <a:endParaRPr sz="20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бесплатное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пользование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информационными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ресурсами;</a:t>
            </a:r>
            <a:endParaRPr sz="20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buAutoNum type="arabicParenR" startAt="3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бесплатное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пользование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образовательными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методическими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Calibri"/>
                <a:cs typeface="Calibri"/>
              </a:rPr>
              <a:t>услугами</a:t>
            </a:r>
            <a:r>
              <a:rPr sz="2000" spc="39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образовательной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организации;</a:t>
            </a:r>
            <a:endParaRPr sz="20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buAutoNum type="arabicParenR" startAt="9"/>
              <a:tabLst>
                <a:tab pos="27622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участие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-5" dirty="0">
                <a:latin typeface="Calibri"/>
                <a:cs typeface="Calibri"/>
              </a:rPr>
              <a:t> управлении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образовательной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организацией;</a:t>
            </a:r>
            <a:endParaRPr sz="2000">
              <a:latin typeface="Calibri"/>
              <a:cs typeface="Calibri"/>
            </a:endParaRPr>
          </a:p>
          <a:p>
            <a:pPr marL="12700" marR="746760">
              <a:lnSpc>
                <a:spcPct val="100000"/>
              </a:lnSpc>
              <a:buAutoNum type="arabicParenR" startAt="9"/>
              <a:tabLst>
                <a:tab pos="404495" algn="l"/>
              </a:tabLst>
            </a:pPr>
            <a:r>
              <a:rPr sz="2000" dirty="0">
                <a:latin typeface="Calibri"/>
                <a:cs typeface="Calibri"/>
              </a:rPr>
              <a:t>право </a:t>
            </a:r>
            <a:r>
              <a:rPr sz="2000" spc="-5" dirty="0">
                <a:latin typeface="Calibri"/>
                <a:cs typeface="Calibri"/>
              </a:rPr>
              <a:t>на </a:t>
            </a:r>
            <a:r>
              <a:rPr sz="2000" dirty="0">
                <a:latin typeface="Calibri"/>
                <a:cs typeface="Calibri"/>
              </a:rPr>
              <a:t>участие в </a:t>
            </a:r>
            <a:r>
              <a:rPr sz="2000" spc="-5" dirty="0">
                <a:latin typeface="Calibri"/>
                <a:cs typeface="Calibri"/>
              </a:rPr>
              <a:t>обсуждении </a:t>
            </a:r>
            <a:r>
              <a:rPr sz="2000" dirty="0">
                <a:latin typeface="Calibri"/>
                <a:cs typeface="Calibri"/>
              </a:rPr>
              <a:t>вопросов, </a:t>
            </a:r>
            <a:r>
              <a:rPr sz="2000" spc="-10" dirty="0">
                <a:latin typeface="Calibri"/>
                <a:cs typeface="Calibri"/>
              </a:rPr>
              <a:t>относящихся </a:t>
            </a:r>
            <a:r>
              <a:rPr sz="2000" dirty="0">
                <a:latin typeface="Calibri"/>
                <a:cs typeface="Calibri"/>
              </a:rPr>
              <a:t>к </a:t>
            </a:r>
            <a:r>
              <a:rPr sz="2000" spc="-10" dirty="0">
                <a:latin typeface="Calibri"/>
                <a:cs typeface="Calibri"/>
              </a:rPr>
              <a:t>деятельности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образовательной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организации;</a:t>
            </a:r>
            <a:endParaRPr sz="2000">
              <a:latin typeface="Calibri"/>
              <a:cs typeface="Calibri"/>
            </a:endParaRPr>
          </a:p>
          <a:p>
            <a:pPr marL="403860" indent="-391795">
              <a:lnSpc>
                <a:spcPct val="100000"/>
              </a:lnSpc>
              <a:buAutoNum type="arabicParenR" startAt="9"/>
              <a:tabLst>
                <a:tab pos="40449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объединение</a:t>
            </a:r>
            <a:r>
              <a:rPr sz="2000" dirty="0">
                <a:latin typeface="Calibri"/>
                <a:cs typeface="Calibri"/>
              </a:rPr>
              <a:t> в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общественные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профессиональные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организации;</a:t>
            </a:r>
            <a:endParaRPr sz="2000">
              <a:latin typeface="Calibri"/>
              <a:cs typeface="Calibri"/>
            </a:endParaRPr>
          </a:p>
          <a:p>
            <a:pPr marL="403860" indent="-391795">
              <a:lnSpc>
                <a:spcPct val="100000"/>
              </a:lnSpc>
              <a:buAutoNum type="arabicParenR" startAt="9"/>
              <a:tabLst>
                <a:tab pos="404495" algn="l"/>
              </a:tabLst>
            </a:pPr>
            <a:r>
              <a:rPr sz="2000" dirty="0">
                <a:latin typeface="Calibri"/>
                <a:cs typeface="Calibri"/>
              </a:rPr>
              <a:t>право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-5" dirty="0">
                <a:latin typeface="Calibri"/>
                <a:cs typeface="Calibri"/>
              </a:rPr>
              <a:t> обращение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комиссию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урегулированию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споров;</a:t>
            </a:r>
            <a:endParaRPr sz="2000">
              <a:latin typeface="Calibri"/>
              <a:cs typeface="Calibri"/>
            </a:endParaRPr>
          </a:p>
          <a:p>
            <a:pPr marL="403860" indent="-391795">
              <a:lnSpc>
                <a:spcPct val="100000"/>
              </a:lnSpc>
              <a:buAutoNum type="arabicParenR" startAt="9"/>
              <a:tabLst>
                <a:tab pos="404495" algn="l"/>
              </a:tabLst>
            </a:pPr>
            <a:r>
              <a:rPr sz="2000" dirty="0">
                <a:latin typeface="Calibri"/>
                <a:cs typeface="Calibri"/>
              </a:rPr>
              <a:t>право </a:t>
            </a:r>
            <a:r>
              <a:rPr sz="2000" spc="-5" dirty="0">
                <a:latin typeface="Calibri"/>
                <a:cs typeface="Calibri"/>
              </a:rPr>
              <a:t>на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защиту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профессиональной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чести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достоинства.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7881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0506" y="201929"/>
            <a:ext cx="660145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0" dirty="0"/>
              <a:t>Трудовые</a:t>
            </a:r>
            <a:r>
              <a:rPr spc="20" dirty="0"/>
              <a:t> </a:t>
            </a:r>
            <a:r>
              <a:rPr spc="-5" dirty="0"/>
              <a:t>права</a:t>
            </a:r>
            <a:r>
              <a:rPr spc="10" dirty="0"/>
              <a:t> </a:t>
            </a:r>
            <a:r>
              <a:rPr dirty="0"/>
              <a:t>и </a:t>
            </a:r>
            <a:r>
              <a:rPr spc="-5" dirty="0"/>
              <a:t>социальные</a:t>
            </a:r>
            <a:r>
              <a:rPr spc="15" dirty="0"/>
              <a:t> </a:t>
            </a:r>
            <a:r>
              <a:rPr spc="-5" dirty="0"/>
              <a:t>гарантии</a:t>
            </a:r>
            <a:r>
              <a:rPr dirty="0"/>
              <a:t> </a:t>
            </a:r>
            <a:r>
              <a:rPr spc="-15" dirty="0"/>
              <a:t>педагога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68367" y="3057144"/>
            <a:ext cx="4588764" cy="356311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86334" y="646887"/>
            <a:ext cx="8333105" cy="5180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 на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сокращенную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продолжительность</a:t>
            </a:r>
            <a:r>
              <a:rPr sz="2200" spc="5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рабочего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времени.</a:t>
            </a:r>
            <a:endParaRPr sz="220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дополнительное</a:t>
            </a:r>
            <a:r>
              <a:rPr sz="2200" spc="4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профобразование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не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реже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чем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один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раз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</a:t>
            </a:r>
            <a:r>
              <a:rPr sz="2200" spc="-10" dirty="0">
                <a:latin typeface="Calibri"/>
                <a:cs typeface="Calibri"/>
              </a:rPr>
              <a:t> три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года.</a:t>
            </a:r>
            <a:endParaRPr sz="22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ежегодный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удлиненный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оплачиваемый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отпуск.</a:t>
            </a:r>
            <a:endParaRPr sz="22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длительный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отпуск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сроком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до</a:t>
            </a:r>
            <a:r>
              <a:rPr sz="2200" spc="3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одного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года.</a:t>
            </a:r>
            <a:endParaRPr sz="22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досрочное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назначение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трудовой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пенсии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по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старости.</a:t>
            </a:r>
            <a:endParaRPr sz="22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2200" spc="-5" dirty="0">
                <a:latin typeface="Calibri"/>
                <a:cs typeface="Calibri"/>
              </a:rPr>
              <a:t>Право</a:t>
            </a:r>
            <a:r>
              <a:rPr sz="2200" spc="-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предоставление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вне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очереди</a:t>
            </a:r>
            <a:r>
              <a:rPr sz="2200" spc="-5" dirty="0">
                <a:latin typeface="Calibri"/>
                <a:cs typeface="Calibri"/>
              </a:rPr>
              <a:t> жилых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помещений.</a:t>
            </a:r>
            <a:endParaRPr sz="22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985"/>
              </a:spcBef>
            </a:pPr>
            <a:r>
              <a:rPr sz="2200" spc="-5" dirty="0">
                <a:latin typeface="Calibri"/>
                <a:cs typeface="Calibri"/>
              </a:rPr>
              <a:t>Кроме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того,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учителя,</a:t>
            </a:r>
            <a:endParaRPr sz="22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проживающие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spc="-10" dirty="0">
                <a:latin typeface="Calibri"/>
                <a:cs typeface="Calibri"/>
              </a:rPr>
              <a:t> работающие</a:t>
            </a:r>
            <a:endParaRPr sz="2200">
              <a:latin typeface="Calibri"/>
              <a:cs typeface="Calibri"/>
            </a:endParaRPr>
          </a:p>
          <a:p>
            <a:pPr marL="50800" marR="4324985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в</a:t>
            </a:r>
            <a:r>
              <a:rPr sz="2200" spc="-2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сельских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населенных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пунктах, 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рабочих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поселках,</a:t>
            </a:r>
            <a:r>
              <a:rPr sz="2200" spc="3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имеют право 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 </a:t>
            </a:r>
            <a:r>
              <a:rPr sz="2200" spc="-10" dirty="0">
                <a:latin typeface="Calibri"/>
                <a:cs typeface="Calibri"/>
              </a:rPr>
              <a:t>предоставление компенсации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25" dirty="0">
                <a:latin typeface="Calibri"/>
                <a:cs typeface="Calibri"/>
              </a:rPr>
              <a:t>расходов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на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оплату</a:t>
            </a:r>
            <a:r>
              <a:rPr sz="2200" spc="2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жилых</a:t>
            </a:r>
            <a:endParaRPr sz="2200">
              <a:latin typeface="Calibri"/>
              <a:cs typeface="Calibri"/>
            </a:endParaRPr>
          </a:p>
          <a:p>
            <a:pPr marL="50800" marR="5461635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помещений, </a:t>
            </a:r>
            <a:r>
              <a:rPr sz="2200" spc="-10" dirty="0">
                <a:latin typeface="Calibri"/>
                <a:cs typeface="Calibri"/>
              </a:rPr>
              <a:t>отопления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освещения.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7881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655" y="129921"/>
            <a:ext cx="800290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Профессиональный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spc="-5" dirty="0">
                <a:solidFill>
                  <a:srgbClr val="C00000"/>
                </a:solidFill>
              </a:rPr>
              <a:t>стандарт </a:t>
            </a:r>
            <a:r>
              <a:rPr spc="-15" dirty="0">
                <a:solidFill>
                  <a:srgbClr val="C00000"/>
                </a:solidFill>
              </a:rPr>
              <a:t>педагога</a:t>
            </a:r>
            <a:r>
              <a:rPr spc="20" dirty="0">
                <a:solidFill>
                  <a:srgbClr val="C00000"/>
                </a:solidFill>
              </a:rPr>
              <a:t> </a:t>
            </a:r>
            <a:r>
              <a:rPr b="0" dirty="0">
                <a:latin typeface="Calibri"/>
                <a:cs typeface="Calibri"/>
              </a:rPr>
              <a:t>– </a:t>
            </a:r>
            <a:r>
              <a:rPr b="0" spc="-10" dirty="0">
                <a:latin typeface="Calibri"/>
                <a:cs typeface="Calibri"/>
              </a:rPr>
              <a:t>основополагающий </a:t>
            </a:r>
            <a:r>
              <a:rPr b="0" spc="-530" dirty="0">
                <a:latin typeface="Calibri"/>
                <a:cs typeface="Calibri"/>
              </a:rPr>
              <a:t> </a:t>
            </a:r>
            <a:r>
              <a:rPr b="0" spc="-20" dirty="0">
                <a:latin typeface="Calibri"/>
                <a:cs typeface="Calibri"/>
              </a:rPr>
              <a:t>документ, </a:t>
            </a:r>
            <a:r>
              <a:rPr b="0" spc="-15" dirty="0">
                <a:latin typeface="Calibri"/>
                <a:cs typeface="Calibri"/>
              </a:rPr>
              <a:t>содержащий</a:t>
            </a:r>
            <a:r>
              <a:rPr b="0" spc="-1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совокупность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spc="-5" dirty="0">
                <a:latin typeface="Calibri"/>
                <a:cs typeface="Calibri"/>
              </a:rPr>
              <a:t>личностных</a:t>
            </a:r>
            <a:r>
              <a:rPr b="0" spc="-1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и</a:t>
            </a:r>
          </a:p>
          <a:p>
            <a:pPr marL="12700">
              <a:lnSpc>
                <a:spcPct val="100000"/>
              </a:lnSpc>
            </a:pPr>
            <a:r>
              <a:rPr b="0" spc="-5" dirty="0">
                <a:latin typeface="Calibri"/>
                <a:cs typeface="Calibri"/>
              </a:rPr>
              <a:t>профессиональных</a:t>
            </a:r>
            <a:r>
              <a:rPr b="0" spc="-10" dirty="0">
                <a:latin typeface="Calibri"/>
                <a:cs typeface="Calibri"/>
              </a:rPr>
              <a:t> компетенций</a:t>
            </a:r>
            <a:r>
              <a:rPr b="0" spc="10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учителя.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5047" y="3288789"/>
            <a:ext cx="4475987" cy="335432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68655" y="1383029"/>
            <a:ext cx="8782685" cy="5466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Calibri"/>
                <a:cs typeface="Calibri"/>
              </a:rPr>
              <a:t>Профстандарт</a:t>
            </a:r>
            <a:r>
              <a:rPr sz="2200" spc="-15" dirty="0">
                <a:latin typeface="Calibri"/>
                <a:cs typeface="Calibri"/>
              </a:rPr>
              <a:t> детализирует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конкретные</a:t>
            </a:r>
            <a:r>
              <a:rPr sz="2200" spc="2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знания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и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умения,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которыми</a:t>
            </a:r>
            <a:endParaRPr sz="2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200" spc="-5" dirty="0">
                <a:latin typeface="Calibri"/>
                <a:cs typeface="Calibri"/>
              </a:rPr>
              <a:t>нужно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владеть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педагогическому</a:t>
            </a:r>
            <a:r>
              <a:rPr sz="2200" spc="4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работнику,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а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также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подробно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описывает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15" dirty="0">
                <a:latin typeface="Calibri"/>
                <a:cs typeface="Calibri"/>
              </a:rPr>
              <a:t>его</a:t>
            </a:r>
            <a:r>
              <a:rPr sz="2200" spc="15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трудовые</a:t>
            </a:r>
            <a:r>
              <a:rPr sz="2200" spc="-5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действия.</a:t>
            </a:r>
            <a:endParaRPr sz="2200">
              <a:latin typeface="Calibri"/>
              <a:cs typeface="Calibri"/>
            </a:endParaRPr>
          </a:p>
          <a:p>
            <a:pPr marL="33655" marR="5101590">
              <a:lnSpc>
                <a:spcPct val="100000"/>
              </a:lnSpc>
              <a:spcBef>
                <a:spcPts val="600"/>
              </a:spcBef>
            </a:pPr>
            <a:r>
              <a:rPr sz="2200" b="1" spc="-5" dirty="0">
                <a:latin typeface="Calibri"/>
                <a:cs typeface="Calibri"/>
              </a:rPr>
              <a:t>Профессиональный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стандарт </a:t>
            </a:r>
            <a:r>
              <a:rPr sz="2200" b="1" spc="-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педагога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20" dirty="0">
                <a:latin typeface="Calibri"/>
                <a:cs typeface="Calibri"/>
              </a:rPr>
              <a:t>содержит</a:t>
            </a:r>
            <a:r>
              <a:rPr sz="2200" b="1" spc="1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4</a:t>
            </a:r>
            <a:r>
              <a:rPr sz="2200" b="1" spc="-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раздела:</a:t>
            </a:r>
            <a:endParaRPr sz="2200">
              <a:latin typeface="Calibri"/>
              <a:cs typeface="Calibri"/>
            </a:endParaRPr>
          </a:p>
          <a:p>
            <a:pPr marL="309245" indent="-27622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09880" algn="l"/>
              </a:tabLst>
            </a:pPr>
            <a:r>
              <a:rPr sz="2200" spc="-10" dirty="0">
                <a:latin typeface="Calibri"/>
                <a:cs typeface="Calibri"/>
              </a:rPr>
              <a:t>Общие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сведения.</a:t>
            </a:r>
            <a:endParaRPr sz="2200">
              <a:latin typeface="Calibri"/>
              <a:cs typeface="Calibri"/>
            </a:endParaRPr>
          </a:p>
          <a:p>
            <a:pPr marL="33655" marR="4830445">
              <a:lnSpc>
                <a:spcPct val="100000"/>
              </a:lnSpc>
              <a:buAutoNum type="arabicPeriod"/>
              <a:tabLst>
                <a:tab pos="309245" algn="l"/>
              </a:tabLst>
            </a:pPr>
            <a:r>
              <a:rPr sz="2200" spc="-5" dirty="0">
                <a:latin typeface="Calibri"/>
                <a:cs typeface="Calibri"/>
              </a:rPr>
              <a:t>Описание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трудовых</a:t>
            </a:r>
            <a:r>
              <a:rPr sz="2200" spc="-2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функций, 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входящих</a:t>
            </a:r>
            <a:r>
              <a:rPr sz="2200" spc="-1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профессиональный </a:t>
            </a:r>
            <a:r>
              <a:rPr sz="2200" spc="-5" dirty="0">
                <a:latin typeface="Calibri"/>
                <a:cs typeface="Calibri"/>
              </a:rPr>
              <a:t> стандарт (функциональная </a:t>
            </a:r>
            <a:r>
              <a:rPr sz="2200" spc="-10" dirty="0">
                <a:latin typeface="Calibri"/>
                <a:cs typeface="Calibri"/>
              </a:rPr>
              <a:t>карта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вида </a:t>
            </a:r>
            <a:r>
              <a:rPr sz="2200" spc="-10" dirty="0">
                <a:latin typeface="Calibri"/>
                <a:cs typeface="Calibri"/>
              </a:rPr>
              <a:t>профессиональной</a:t>
            </a:r>
            <a:endParaRPr sz="2200">
              <a:latin typeface="Calibri"/>
              <a:cs typeface="Calibri"/>
            </a:endParaRPr>
          </a:p>
          <a:p>
            <a:pPr marL="33655">
              <a:lnSpc>
                <a:spcPct val="100000"/>
              </a:lnSpc>
            </a:pPr>
            <a:r>
              <a:rPr sz="2200" spc="-15" dirty="0">
                <a:latin typeface="Calibri"/>
                <a:cs typeface="Calibri"/>
              </a:rPr>
              <a:t>деятельности).</a:t>
            </a:r>
            <a:endParaRPr sz="2200">
              <a:latin typeface="Calibri"/>
              <a:cs typeface="Calibri"/>
            </a:endParaRPr>
          </a:p>
          <a:p>
            <a:pPr marL="33655" marR="4998085">
              <a:lnSpc>
                <a:spcPct val="100000"/>
              </a:lnSpc>
              <a:buAutoNum type="arabicPeriod" startAt="3"/>
              <a:tabLst>
                <a:tab pos="309245" algn="l"/>
              </a:tabLst>
            </a:pPr>
            <a:r>
              <a:rPr sz="2200" spc="-10" dirty="0">
                <a:latin typeface="Calibri"/>
                <a:cs typeface="Calibri"/>
              </a:rPr>
              <a:t>Характеристика обобщенных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20" dirty="0">
                <a:latin typeface="Calibri"/>
                <a:cs typeface="Calibri"/>
              </a:rPr>
              <a:t>трудовых</a:t>
            </a:r>
            <a:r>
              <a:rPr sz="2200" spc="-1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функций.</a:t>
            </a:r>
            <a:endParaRPr sz="2200">
              <a:latin typeface="Calibri"/>
              <a:cs typeface="Calibri"/>
            </a:endParaRPr>
          </a:p>
          <a:p>
            <a:pPr marL="33655" marR="4559935">
              <a:lnSpc>
                <a:spcPct val="100000"/>
              </a:lnSpc>
              <a:buAutoNum type="arabicPeriod" startAt="3"/>
              <a:tabLst>
                <a:tab pos="309245" algn="l"/>
              </a:tabLst>
            </a:pPr>
            <a:r>
              <a:rPr sz="2200" spc="-15" dirty="0">
                <a:latin typeface="Calibri"/>
                <a:cs typeface="Calibri"/>
              </a:rPr>
              <a:t>Сведения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об организациях</a:t>
            </a:r>
            <a:r>
              <a:rPr sz="2200" spc="5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– 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10" dirty="0">
                <a:latin typeface="Calibri"/>
                <a:cs typeface="Calibri"/>
              </a:rPr>
              <a:t>разработчиках профессионального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стандарта.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46570"/>
            <a:chOff x="0" y="0"/>
            <a:chExt cx="9144000" cy="68465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9" cy="684648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3694" y="177177"/>
              <a:ext cx="4568189" cy="64754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104644" y="158127"/>
              <a:ext cx="4606290" cy="6513830"/>
            </a:xfrm>
            <a:custGeom>
              <a:avLst/>
              <a:gdLst/>
              <a:ahLst/>
              <a:cxnLst/>
              <a:rect l="l" t="t" r="r" b="b"/>
              <a:pathLst>
                <a:path w="4606290" h="6513830">
                  <a:moveTo>
                    <a:pt x="0" y="6513576"/>
                  </a:moveTo>
                  <a:lnTo>
                    <a:pt x="4606289" y="6513576"/>
                  </a:lnTo>
                  <a:lnTo>
                    <a:pt x="4606289" y="0"/>
                  </a:lnTo>
                  <a:lnTo>
                    <a:pt x="0" y="0"/>
                  </a:lnTo>
                  <a:lnTo>
                    <a:pt x="0" y="6513576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7881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30200" y="0"/>
            <a:ext cx="7847965" cy="315023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000" b="1" dirty="0">
                <a:latin typeface="Calibri"/>
                <a:cs typeface="Calibri"/>
              </a:rPr>
              <a:t>ПОЧЕМУ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ПРОФЕССИОНАЛЬНЫЙ</a:t>
            </a:r>
            <a:r>
              <a:rPr sz="2000" b="1" spc="-20" dirty="0">
                <a:latin typeface="Calibri"/>
                <a:cs typeface="Calibri"/>
              </a:rPr>
              <a:t> СТАНДАРТ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НЕОБХОДИМ</a:t>
            </a:r>
            <a:r>
              <a:rPr sz="2000" b="1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ПЕДАГОГУ?</a:t>
            </a:r>
            <a:endParaRPr sz="2000">
              <a:latin typeface="Calibri"/>
              <a:cs typeface="Calibri"/>
            </a:endParaRPr>
          </a:p>
          <a:p>
            <a:pPr marL="12700" marR="176530">
              <a:lnSpc>
                <a:spcPct val="100000"/>
              </a:lnSpc>
              <a:spcBef>
                <a:spcPts val="600"/>
              </a:spcBef>
              <a:buChar char="•"/>
              <a:tabLst>
                <a:tab pos="197485" algn="l"/>
              </a:tabLst>
            </a:pPr>
            <a:r>
              <a:rPr sz="2000" spc="-15" dirty="0">
                <a:latin typeface="Calibri"/>
                <a:cs typeface="Calibri"/>
              </a:rPr>
              <a:t>ИНСТРУМЕНТ, </a:t>
            </a:r>
            <a:r>
              <a:rPr sz="2000" spc="-25" dirty="0">
                <a:latin typeface="Calibri"/>
                <a:cs typeface="Calibri"/>
              </a:rPr>
              <a:t>КОТОРЫЙ </a:t>
            </a:r>
            <a:r>
              <a:rPr sz="2000" dirty="0">
                <a:latin typeface="Calibri"/>
                <a:cs typeface="Calibri"/>
              </a:rPr>
              <a:t>ДАЁТ </a:t>
            </a:r>
            <a:r>
              <a:rPr sz="2000" spc="-5" dirty="0">
                <a:latin typeface="Calibri"/>
                <a:cs typeface="Calibri"/>
              </a:rPr>
              <a:t>ВОЗМОЖНОСТЬ </a:t>
            </a:r>
            <a:r>
              <a:rPr sz="2000" dirty="0">
                <a:latin typeface="Calibri"/>
                <a:cs typeface="Calibri"/>
              </a:rPr>
              <a:t>ПОВЫСИТЬ </a:t>
            </a:r>
            <a:r>
              <a:rPr sz="2000" spc="-25" dirty="0">
                <a:latin typeface="Calibri"/>
                <a:cs typeface="Calibri"/>
              </a:rPr>
              <a:t>КАЧЕСТВО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ОБРАЗОВАНИЯ;</a:t>
            </a:r>
            <a:endParaRPr sz="2000">
              <a:latin typeface="Calibri"/>
              <a:cs typeface="Calibri"/>
            </a:endParaRPr>
          </a:p>
          <a:p>
            <a:pPr marL="12700" marR="692150">
              <a:lnSpc>
                <a:spcPct val="100000"/>
              </a:lnSpc>
              <a:spcBef>
                <a:spcPts val="600"/>
              </a:spcBef>
              <a:buChar char="•"/>
              <a:tabLst>
                <a:tab pos="197485" algn="l"/>
              </a:tabLst>
            </a:pPr>
            <a:r>
              <a:rPr sz="2000" spc="-10" dirty="0">
                <a:latin typeface="Calibri"/>
                <a:cs typeface="Calibri"/>
              </a:rPr>
              <a:t>ОБЪЕКТИВНЫЙ </a:t>
            </a:r>
            <a:r>
              <a:rPr sz="2000" spc="-25" dirty="0">
                <a:latin typeface="Calibri"/>
                <a:cs typeface="Calibri"/>
              </a:rPr>
              <a:t>ДОКУМЕНТ, КОТОРЫЙ </a:t>
            </a:r>
            <a:r>
              <a:rPr sz="2000" spc="-5" dirty="0">
                <a:latin typeface="Calibri"/>
                <a:cs typeface="Calibri"/>
              </a:rPr>
              <a:t>ПОЗВОЛЯЕТ ОПРЕДЕЛИТЬ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КВАЛИФИКАЦИЮ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ПЕДАГОГА;</a:t>
            </a:r>
            <a:endParaRPr sz="2000">
              <a:latin typeface="Calibri"/>
              <a:cs typeface="Calibri"/>
            </a:endParaRPr>
          </a:p>
          <a:p>
            <a:pPr marL="196850" indent="-184785">
              <a:lnSpc>
                <a:spcPct val="100000"/>
              </a:lnSpc>
              <a:spcBef>
                <a:spcPts val="600"/>
              </a:spcBef>
              <a:buChar char="•"/>
              <a:tabLst>
                <a:tab pos="197485" algn="l"/>
              </a:tabLst>
            </a:pPr>
            <a:r>
              <a:rPr sz="2000" spc="-15" dirty="0">
                <a:latin typeface="Calibri"/>
                <a:cs typeface="Calibri"/>
              </a:rPr>
              <a:t>СРЕДСТВО,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ПОМОЩЬЮ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КОТОРОГО </a:t>
            </a:r>
            <a:r>
              <a:rPr sz="2000" spc="-30" dirty="0">
                <a:latin typeface="Calibri"/>
                <a:cs typeface="Calibri"/>
              </a:rPr>
              <a:t>ОТБИРАЮТСЯ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РАБОТНИКИ</a:t>
            </a:r>
            <a:r>
              <a:rPr sz="2000" dirty="0">
                <a:latin typeface="Calibri"/>
                <a:cs typeface="Calibri"/>
              </a:rPr>
              <a:t> В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20" dirty="0">
                <a:latin typeface="Calibri"/>
                <a:cs typeface="Calibri"/>
              </a:rPr>
              <a:t>ОБРАЗОВАТЕЛЬНОЕ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УЧРЕЖДЕНИЕ;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  <a:buChar char="•"/>
              <a:tabLst>
                <a:tab pos="197485" algn="l"/>
              </a:tabLst>
            </a:pPr>
            <a:r>
              <a:rPr sz="2000" spc="-5" dirty="0">
                <a:latin typeface="Calibri"/>
                <a:cs typeface="Calibri"/>
              </a:rPr>
              <a:t>ОСНОВА, </a:t>
            </a:r>
            <a:r>
              <a:rPr sz="2000" dirty="0">
                <a:latin typeface="Calibri"/>
                <a:cs typeface="Calibri"/>
              </a:rPr>
              <a:t>С ПОМОЩЬЮ </a:t>
            </a:r>
            <a:r>
              <a:rPr sz="2000" spc="-20" dirty="0">
                <a:latin typeface="Calibri"/>
                <a:cs typeface="Calibri"/>
              </a:rPr>
              <a:t>КОТОРОЙ </a:t>
            </a:r>
            <a:r>
              <a:rPr sz="2000" spc="-10" dirty="0">
                <a:latin typeface="Calibri"/>
                <a:cs typeface="Calibri"/>
              </a:rPr>
              <a:t>ФОРМИРУЕТСЯ </a:t>
            </a:r>
            <a:r>
              <a:rPr sz="2000" spc="-25" dirty="0">
                <a:latin typeface="Calibri"/>
                <a:cs typeface="Calibri"/>
              </a:rPr>
              <a:t>ТРУДОВОЙ </a:t>
            </a:r>
            <a:r>
              <a:rPr sz="2000" spc="-15" dirty="0">
                <a:latin typeface="Calibri"/>
                <a:cs typeface="Calibri"/>
              </a:rPr>
              <a:t>ДОГОВОР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МЕЖДУ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РАБОТНИКОМ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30" dirty="0">
                <a:latin typeface="Calibri"/>
                <a:cs typeface="Calibri"/>
              </a:rPr>
              <a:t>РАБОТОДАТЕЛЕМ.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639" y="3170109"/>
            <a:ext cx="4708779" cy="360552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1929510"/>
            <a:ext cx="8176895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22045" marR="1025525" algn="ctr">
              <a:lnSpc>
                <a:spcPct val="100000"/>
              </a:lnSpc>
              <a:spcBef>
                <a:spcPts val="100"/>
              </a:spcBef>
            </a:pPr>
            <a:r>
              <a:rPr sz="4800" b="1" i="1" dirty="0">
                <a:latin typeface="Bookman Old Style"/>
                <a:cs typeface="Bookman Old Style"/>
              </a:rPr>
              <a:t>«Учитель должен быть  артист, художник</a:t>
            </a:r>
            <a:r>
              <a:rPr sz="4800" b="1" i="1" spc="-860" dirty="0">
                <a:latin typeface="Bookman Old Style"/>
                <a:cs typeface="Bookman Old Style"/>
              </a:rPr>
              <a:t>,</a:t>
            </a:r>
            <a:endParaRPr sz="4800" dirty="0">
              <a:latin typeface="Bookman Old Style"/>
              <a:cs typeface="Bookman Old Style"/>
            </a:endParaRPr>
          </a:p>
          <a:p>
            <a:pPr algn="ctr">
              <a:lnSpc>
                <a:spcPct val="100000"/>
              </a:lnSpc>
            </a:pPr>
            <a:r>
              <a:rPr sz="4800" b="1" i="1" dirty="0">
                <a:latin typeface="Bookman Old Style"/>
                <a:cs typeface="Bookman Old Style"/>
              </a:rPr>
              <a:t>горячо влюблённый в своё дело»</a:t>
            </a:r>
            <a:endParaRPr sz="4800" dirty="0">
              <a:latin typeface="Bookman Old Style"/>
              <a:cs typeface="Bookman Old Style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81400" y="5791200"/>
            <a:ext cx="5058156" cy="8458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83764" y="490601"/>
            <a:ext cx="6313805" cy="5605145"/>
            <a:chOff x="2683764" y="490601"/>
            <a:chExt cx="6313805" cy="56051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64099" y="1509560"/>
              <a:ext cx="3633343" cy="458558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83764" y="1310640"/>
              <a:ext cx="6190488" cy="3962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08248" y="822960"/>
              <a:ext cx="4539996" cy="1912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14090" y="490601"/>
              <a:ext cx="4529836" cy="4135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46273" y="1045845"/>
              <a:ext cx="5654420" cy="345948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44525" y="1775205"/>
            <a:ext cx="443928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1" i="1" spc="-345" dirty="0">
                <a:latin typeface="Bookman Old Style"/>
                <a:cs typeface="Bookman Old Style"/>
              </a:rPr>
              <a:t>«…Задача,</a:t>
            </a:r>
            <a:r>
              <a:rPr b="1" i="1" spc="-145" dirty="0">
                <a:latin typeface="Bookman Old Style"/>
                <a:cs typeface="Bookman Old Style"/>
              </a:rPr>
              <a:t> </a:t>
            </a:r>
            <a:r>
              <a:rPr b="1" i="1" spc="-405" dirty="0">
                <a:latin typeface="Bookman Old Style"/>
                <a:cs typeface="Bookman Old Style"/>
              </a:rPr>
              <a:t>смысл</a:t>
            </a:r>
            <a:r>
              <a:rPr b="1" i="1" spc="-145" dirty="0">
                <a:latin typeface="Bookman Old Style"/>
                <a:cs typeface="Bookman Old Style"/>
              </a:rPr>
              <a:t> </a:t>
            </a:r>
            <a:r>
              <a:rPr b="1" i="1" spc="-380" dirty="0">
                <a:latin typeface="Bookman Old Style"/>
                <a:cs typeface="Bookman Old Style"/>
              </a:rPr>
              <a:t>провед</a:t>
            </a:r>
            <a:r>
              <a:rPr b="1" i="1" spc="-340" dirty="0">
                <a:latin typeface="Bookman Old Style"/>
                <a:cs typeface="Bookman Old Style"/>
              </a:rPr>
              <a:t>е</a:t>
            </a:r>
            <a:r>
              <a:rPr b="1" i="1" spc="-495" dirty="0">
                <a:latin typeface="Bookman Old Style"/>
                <a:cs typeface="Bookman Old Style"/>
              </a:rPr>
              <a:t>ния</a:t>
            </a:r>
            <a:r>
              <a:rPr b="1" i="1" spc="-155" dirty="0">
                <a:latin typeface="Bookman Old Style"/>
                <a:cs typeface="Bookman Old Style"/>
              </a:rPr>
              <a:t> </a:t>
            </a:r>
            <a:r>
              <a:rPr b="1" i="1" spc="-355" dirty="0">
                <a:latin typeface="Bookman Old Style"/>
                <a:cs typeface="Bookman Old Style"/>
              </a:rPr>
              <a:t>Год</a:t>
            </a:r>
            <a:r>
              <a:rPr b="1" i="1" spc="-335" dirty="0">
                <a:latin typeface="Bookman Old Style"/>
                <a:cs typeface="Bookman Old Style"/>
              </a:rPr>
              <a:t>а </a:t>
            </a:r>
            <a:r>
              <a:rPr b="1" i="1" spc="-225" dirty="0">
                <a:latin typeface="Bookman Old Style"/>
                <a:cs typeface="Bookman Old Style"/>
              </a:rPr>
              <a:t> </a:t>
            </a:r>
            <a:r>
              <a:rPr b="1" i="1" spc="-415" dirty="0">
                <a:latin typeface="Bookman Old Style"/>
                <a:cs typeface="Bookman Old Style"/>
              </a:rPr>
              <a:t>пе</a:t>
            </a:r>
            <a:r>
              <a:rPr b="1" i="1" spc="-315" dirty="0">
                <a:latin typeface="Bookman Old Style"/>
                <a:cs typeface="Bookman Old Style"/>
              </a:rPr>
              <a:t>дагога</a:t>
            </a:r>
            <a:r>
              <a:rPr b="1" i="1" spc="-155" dirty="0">
                <a:latin typeface="Bookman Old Style"/>
                <a:cs typeface="Bookman Old Style"/>
              </a:rPr>
              <a:t> </a:t>
            </a:r>
            <a:r>
              <a:rPr b="1" i="1" spc="-434" dirty="0">
                <a:latin typeface="Bookman Old Style"/>
                <a:cs typeface="Bookman Old Style"/>
              </a:rPr>
              <a:t>и</a:t>
            </a:r>
            <a:r>
              <a:rPr b="1" i="1" spc="-150" dirty="0">
                <a:latin typeface="Bookman Old Style"/>
                <a:cs typeface="Bookman Old Style"/>
              </a:rPr>
              <a:t> </a:t>
            </a:r>
            <a:r>
              <a:rPr b="1" i="1" spc="-470" dirty="0">
                <a:latin typeface="Bookman Old Style"/>
                <a:cs typeface="Bookman Old Style"/>
              </a:rPr>
              <a:t>на</a:t>
            </a:r>
            <a:r>
              <a:rPr b="1" i="1" spc="-395" dirty="0">
                <a:latin typeface="Bookman Old Style"/>
                <a:cs typeface="Bookman Old Style"/>
              </a:rPr>
              <a:t>с</a:t>
            </a:r>
            <a:r>
              <a:rPr b="1" i="1" spc="-505" dirty="0">
                <a:latin typeface="Bookman Old Style"/>
                <a:cs typeface="Bookman Old Style"/>
              </a:rPr>
              <a:t>тавника</a:t>
            </a:r>
            <a:r>
              <a:rPr b="1" i="1" spc="-125" dirty="0">
                <a:latin typeface="Bookman Old Style"/>
                <a:cs typeface="Bookman Old Style"/>
              </a:rPr>
              <a:t> </a:t>
            </a:r>
            <a:r>
              <a:rPr b="1" i="1" spc="-580" dirty="0">
                <a:latin typeface="Bookman Old Style"/>
                <a:cs typeface="Bookman Old Style"/>
              </a:rPr>
              <a:t>как</a:t>
            </a:r>
            <a:r>
              <a:rPr b="1" i="1" spc="-145" dirty="0">
                <a:latin typeface="Bookman Old Style"/>
                <a:cs typeface="Bookman Old Style"/>
              </a:rPr>
              <a:t> </a:t>
            </a:r>
            <a:r>
              <a:rPr b="1" i="1" spc="-420" dirty="0">
                <a:latin typeface="Bookman Old Style"/>
                <a:cs typeface="Bookman Old Style"/>
              </a:rPr>
              <a:t>раз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57555">
              <a:lnSpc>
                <a:spcPct val="100000"/>
              </a:lnSpc>
              <a:spcBef>
                <a:spcPts val="100"/>
              </a:spcBef>
            </a:pPr>
            <a:r>
              <a:rPr i="1" spc="-434" dirty="0"/>
              <a:t>и</a:t>
            </a:r>
            <a:r>
              <a:rPr i="1" spc="-155" dirty="0"/>
              <a:t> </a:t>
            </a:r>
            <a:r>
              <a:rPr i="1" spc="-415" dirty="0"/>
              <a:t>сост</a:t>
            </a:r>
            <a:r>
              <a:rPr i="1" spc="-380" dirty="0"/>
              <a:t>о</a:t>
            </a:r>
            <a:r>
              <a:rPr i="1" spc="-550" dirty="0"/>
              <a:t>ит</a:t>
            </a:r>
            <a:r>
              <a:rPr i="1" spc="-130" dirty="0"/>
              <a:t> </a:t>
            </a:r>
            <a:r>
              <a:rPr i="1" spc="-405" dirty="0"/>
              <a:t>в</a:t>
            </a:r>
            <a:r>
              <a:rPr i="1" spc="-150" dirty="0"/>
              <a:t> </a:t>
            </a:r>
            <a:r>
              <a:rPr i="1" spc="-405" dirty="0"/>
              <a:t>том,</a:t>
            </a:r>
            <a:r>
              <a:rPr i="1" spc="-140" dirty="0"/>
              <a:t> </a:t>
            </a:r>
            <a:r>
              <a:rPr i="1" spc="-520" dirty="0"/>
              <a:t>чт</a:t>
            </a:r>
            <a:r>
              <a:rPr i="1" spc="-385" dirty="0"/>
              <a:t>обы</a:t>
            </a:r>
            <a:r>
              <a:rPr i="1" spc="-145" dirty="0"/>
              <a:t> </a:t>
            </a:r>
            <a:r>
              <a:rPr i="1" spc="-459" dirty="0"/>
              <a:t>п</a:t>
            </a:r>
            <a:r>
              <a:rPr i="1" spc="-390" dirty="0"/>
              <a:t>ривле</a:t>
            </a:r>
            <a:r>
              <a:rPr i="1" spc="-315" dirty="0"/>
              <a:t>чь </a:t>
            </a:r>
            <a:r>
              <a:rPr spc="-204" dirty="0"/>
              <a:t> </a:t>
            </a:r>
            <a:r>
              <a:rPr spc="-450" dirty="0"/>
              <a:t>внима</a:t>
            </a:r>
            <a:r>
              <a:rPr spc="-459" dirty="0"/>
              <a:t>н</a:t>
            </a:r>
            <a:r>
              <a:rPr spc="-400" dirty="0"/>
              <a:t>ие</a:t>
            </a:r>
            <a:r>
              <a:rPr spc="-130" dirty="0"/>
              <a:t> </a:t>
            </a:r>
            <a:r>
              <a:rPr spc="-370" dirty="0"/>
              <a:t>об</a:t>
            </a:r>
            <a:r>
              <a:rPr spc="-620" dirty="0"/>
              <a:t>щ</a:t>
            </a:r>
            <a:r>
              <a:rPr spc="-450" dirty="0"/>
              <a:t>еств</a:t>
            </a:r>
            <a:r>
              <a:rPr spc="-445" dirty="0"/>
              <a:t>а</a:t>
            </a:r>
            <a:r>
              <a:rPr spc="-145" dirty="0"/>
              <a:t> </a:t>
            </a:r>
            <a:r>
              <a:rPr spc="-650" dirty="0"/>
              <a:t>к</a:t>
            </a:r>
            <a:r>
              <a:rPr spc="-145" dirty="0"/>
              <a:t> </a:t>
            </a:r>
            <a:r>
              <a:rPr spc="-470" dirty="0"/>
              <a:t>тру</a:t>
            </a:r>
            <a:r>
              <a:rPr spc="-400" dirty="0"/>
              <a:t>д</a:t>
            </a:r>
            <a:r>
              <a:rPr spc="-409" dirty="0"/>
              <a:t>у</a:t>
            </a:r>
            <a:r>
              <a:rPr spc="-145" dirty="0"/>
              <a:t> </a:t>
            </a:r>
            <a:r>
              <a:rPr spc="-420" dirty="0"/>
              <a:t>лю</a:t>
            </a:r>
            <a:r>
              <a:rPr spc="-340" dirty="0"/>
              <a:t>д</a:t>
            </a:r>
            <a:r>
              <a:rPr spc="-300" dirty="0"/>
              <a:t>ей,  </a:t>
            </a:r>
            <a:r>
              <a:rPr spc="-509" dirty="0"/>
              <a:t>кот</a:t>
            </a:r>
            <a:r>
              <a:rPr spc="-415" dirty="0"/>
              <a:t>о</a:t>
            </a:r>
            <a:r>
              <a:rPr spc="-445" dirty="0"/>
              <a:t>рые</a:t>
            </a:r>
            <a:r>
              <a:rPr spc="-140" dirty="0"/>
              <a:t> </a:t>
            </a:r>
            <a:r>
              <a:rPr spc="-440" dirty="0"/>
              <a:t>отд</a:t>
            </a:r>
            <a:r>
              <a:rPr spc="-425" dirty="0"/>
              <a:t>а</a:t>
            </a:r>
            <a:r>
              <a:rPr spc="-600" dirty="0"/>
              <a:t>ют</a:t>
            </a:r>
            <a:r>
              <a:rPr spc="-145" dirty="0"/>
              <a:t> </a:t>
            </a:r>
            <a:r>
              <a:rPr spc="-380" dirty="0"/>
              <a:t>с</a:t>
            </a:r>
            <a:r>
              <a:rPr spc="-395" dirty="0"/>
              <a:t>в</a:t>
            </a:r>
            <a:r>
              <a:rPr spc="-340" dirty="0"/>
              <a:t>оё</a:t>
            </a:r>
            <a:r>
              <a:rPr spc="-145" dirty="0"/>
              <a:t> </a:t>
            </a:r>
            <a:r>
              <a:rPr spc="-395" dirty="0"/>
              <a:t>вре</a:t>
            </a:r>
            <a:r>
              <a:rPr spc="-475" dirty="0"/>
              <a:t>мя</a:t>
            </a:r>
            <a:r>
              <a:rPr spc="-155" dirty="0"/>
              <a:t> </a:t>
            </a:r>
            <a:r>
              <a:rPr spc="-434" dirty="0"/>
              <a:t>и</a:t>
            </a:r>
            <a:r>
              <a:rPr spc="-145" dirty="0"/>
              <a:t> </a:t>
            </a:r>
            <a:r>
              <a:rPr spc="-350" dirty="0"/>
              <a:t>силы  </a:t>
            </a:r>
            <a:r>
              <a:rPr spc="-475" dirty="0"/>
              <a:t>дет</a:t>
            </a:r>
            <a:r>
              <a:rPr spc="-455" dirty="0"/>
              <a:t>я</a:t>
            </a:r>
            <a:r>
              <a:rPr spc="-325" dirty="0"/>
              <a:t>м,</a:t>
            </a:r>
            <a:r>
              <a:rPr spc="-160" dirty="0"/>
              <a:t> </a:t>
            </a:r>
            <a:r>
              <a:rPr spc="-350" dirty="0"/>
              <a:t>мол</a:t>
            </a:r>
            <a:r>
              <a:rPr spc="-315" dirty="0"/>
              <a:t>о</a:t>
            </a:r>
            <a:r>
              <a:rPr spc="-405" dirty="0"/>
              <a:t>дёжи,</a:t>
            </a:r>
            <a:r>
              <a:rPr spc="-135" dirty="0"/>
              <a:t> </a:t>
            </a:r>
            <a:r>
              <a:rPr spc="-490" dirty="0"/>
              <a:t>на</a:t>
            </a:r>
            <a:r>
              <a:rPr spc="-725" dirty="0"/>
              <a:t>ш</a:t>
            </a:r>
            <a:r>
              <a:rPr spc="-395" dirty="0"/>
              <a:t>ему</a:t>
            </a:r>
            <a:r>
              <a:rPr spc="-120" dirty="0"/>
              <a:t> </a:t>
            </a:r>
            <a:r>
              <a:rPr spc="-365" dirty="0"/>
              <a:t>будущему.  </a:t>
            </a:r>
            <a:r>
              <a:rPr spc="-280" dirty="0"/>
              <a:t>Уб</a:t>
            </a:r>
            <a:r>
              <a:rPr spc="-240" dirty="0"/>
              <a:t>е</a:t>
            </a:r>
            <a:r>
              <a:rPr spc="-415" dirty="0"/>
              <a:t>ждён,</a:t>
            </a:r>
            <a:r>
              <a:rPr spc="-165" dirty="0"/>
              <a:t> </a:t>
            </a:r>
            <a:r>
              <a:rPr spc="-445" dirty="0"/>
              <a:t>ну</a:t>
            </a:r>
            <a:r>
              <a:rPr spc="-695" dirty="0"/>
              <a:t>ж</a:t>
            </a:r>
            <a:r>
              <a:rPr spc="-409" dirty="0"/>
              <a:t>но</a:t>
            </a:r>
            <a:r>
              <a:rPr spc="-120" dirty="0"/>
              <a:t> </a:t>
            </a:r>
            <a:r>
              <a:rPr spc="-400" dirty="0"/>
              <a:t>больше</a:t>
            </a:r>
            <a:r>
              <a:rPr spc="-145" dirty="0"/>
              <a:t> </a:t>
            </a:r>
            <a:r>
              <a:rPr spc="-440" dirty="0"/>
              <a:t>расс</a:t>
            </a:r>
            <a:r>
              <a:rPr spc="-525" dirty="0"/>
              <a:t>к</a:t>
            </a:r>
            <a:r>
              <a:rPr spc="-445" dirty="0"/>
              <a:t>азыв</a:t>
            </a:r>
            <a:r>
              <a:rPr spc="-385" dirty="0"/>
              <a:t>ать  </a:t>
            </a:r>
            <a:r>
              <a:rPr spc="-310" dirty="0"/>
              <a:t>о</a:t>
            </a:r>
            <a:r>
              <a:rPr spc="-150" dirty="0"/>
              <a:t> </a:t>
            </a:r>
            <a:r>
              <a:rPr spc="-459" dirty="0"/>
              <a:t>том</a:t>
            </a:r>
            <a:r>
              <a:rPr spc="-140" dirty="0"/>
              <a:t> </a:t>
            </a:r>
            <a:r>
              <a:rPr spc="-430" dirty="0"/>
              <a:t>кол</a:t>
            </a:r>
            <a:r>
              <a:rPr spc="-360" dirty="0"/>
              <a:t>осса</a:t>
            </a:r>
            <a:r>
              <a:rPr spc="-395" dirty="0"/>
              <a:t>л</a:t>
            </a:r>
            <a:r>
              <a:rPr spc="-400" dirty="0"/>
              <a:t>ьн</a:t>
            </a:r>
            <a:r>
              <a:rPr spc="-390" dirty="0"/>
              <a:t>о</a:t>
            </a:r>
            <a:r>
              <a:rPr spc="-409" dirty="0"/>
              <a:t>м</a:t>
            </a:r>
            <a:r>
              <a:rPr spc="-90" dirty="0"/>
              <a:t> </a:t>
            </a:r>
            <a:r>
              <a:rPr spc="-390" dirty="0"/>
              <a:t>вкладе,</a:t>
            </a:r>
            <a:r>
              <a:rPr spc="-160" dirty="0"/>
              <a:t> </a:t>
            </a:r>
            <a:r>
              <a:rPr spc="-509" dirty="0"/>
              <a:t>кот</a:t>
            </a:r>
            <a:r>
              <a:rPr spc="-415" dirty="0"/>
              <a:t>о</a:t>
            </a:r>
            <a:r>
              <a:rPr spc="-365" dirty="0"/>
              <a:t>рый  </a:t>
            </a:r>
            <a:r>
              <a:rPr spc="-400" dirty="0"/>
              <a:t>внесли</a:t>
            </a:r>
            <a:r>
              <a:rPr spc="-145" dirty="0"/>
              <a:t> </a:t>
            </a:r>
            <a:r>
              <a:rPr spc="-434" dirty="0"/>
              <a:t>и</a:t>
            </a:r>
            <a:r>
              <a:rPr spc="-150" dirty="0"/>
              <a:t> </a:t>
            </a:r>
            <a:r>
              <a:rPr spc="-465" dirty="0"/>
              <a:t>вносят</a:t>
            </a:r>
            <a:r>
              <a:rPr spc="-135" dirty="0"/>
              <a:t> </a:t>
            </a:r>
            <a:r>
              <a:rPr spc="-310" dirty="0"/>
              <a:t>сег</a:t>
            </a:r>
            <a:r>
              <a:rPr spc="-360" dirty="0"/>
              <a:t>од</a:t>
            </a:r>
            <a:r>
              <a:rPr spc="-425" dirty="0"/>
              <a:t>н</a:t>
            </a:r>
            <a:r>
              <a:rPr spc="-540" dirty="0"/>
              <a:t>я</a:t>
            </a:r>
            <a:r>
              <a:rPr spc="-130" dirty="0"/>
              <a:t> </a:t>
            </a:r>
            <a:r>
              <a:rPr spc="-409" dirty="0"/>
              <a:t>учи</a:t>
            </a:r>
            <a:r>
              <a:rPr spc="-515" dirty="0"/>
              <a:t>те</a:t>
            </a:r>
            <a:r>
              <a:rPr spc="-310" dirty="0"/>
              <a:t>ля,  </a:t>
            </a:r>
            <a:r>
              <a:rPr spc="-470" dirty="0"/>
              <a:t>на</a:t>
            </a:r>
            <a:r>
              <a:rPr spc="-395" dirty="0"/>
              <a:t>с</a:t>
            </a:r>
            <a:r>
              <a:rPr spc="-505" dirty="0"/>
              <a:t>тавники</a:t>
            </a:r>
            <a:r>
              <a:rPr spc="-120" dirty="0"/>
              <a:t> </a:t>
            </a:r>
            <a:r>
              <a:rPr spc="-405" dirty="0"/>
              <a:t>в</a:t>
            </a:r>
            <a:r>
              <a:rPr spc="-160" dirty="0"/>
              <a:t> </a:t>
            </a:r>
            <a:r>
              <a:rPr spc="-405" dirty="0"/>
              <a:t>успе</a:t>
            </a:r>
            <a:r>
              <a:rPr spc="-360" dirty="0"/>
              <a:t>х</a:t>
            </a:r>
            <a:r>
              <a:rPr spc="-145" dirty="0"/>
              <a:t> </a:t>
            </a:r>
            <a:r>
              <a:rPr spc="-434" dirty="0"/>
              <a:t>и</a:t>
            </a:r>
            <a:r>
              <a:rPr spc="-155" dirty="0"/>
              <a:t> </a:t>
            </a:r>
            <a:r>
              <a:rPr spc="-315" dirty="0"/>
              <a:t>д</a:t>
            </a:r>
            <a:r>
              <a:rPr spc="-320" dirty="0"/>
              <a:t>о</a:t>
            </a:r>
            <a:r>
              <a:rPr spc="-500" dirty="0"/>
              <a:t>стиже</a:t>
            </a:r>
            <a:r>
              <a:rPr spc="-495" dirty="0"/>
              <a:t>ния</a:t>
            </a:r>
            <a:r>
              <a:rPr spc="-145" dirty="0"/>
              <a:t> </a:t>
            </a:r>
            <a:r>
              <a:rPr spc="-405" dirty="0"/>
              <a:t>в</a:t>
            </a:r>
            <a:r>
              <a:rPr spc="-325" dirty="0"/>
              <a:t>сей  </a:t>
            </a:r>
            <a:r>
              <a:rPr spc="-409" dirty="0"/>
              <a:t>страны.»</a:t>
            </a: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150"/>
          </a:p>
          <a:p>
            <a:pPr marL="90170">
              <a:lnSpc>
                <a:spcPct val="100000"/>
              </a:lnSpc>
            </a:pPr>
            <a:r>
              <a:rPr sz="1800" b="1" i="0" spc="-5" dirty="0">
                <a:latin typeface="Calibri"/>
                <a:cs typeface="Calibri"/>
              </a:rPr>
              <a:t>Открытие</a:t>
            </a:r>
            <a:r>
              <a:rPr sz="1800" b="1" i="0" spc="-15" dirty="0">
                <a:latin typeface="Calibri"/>
                <a:cs typeface="Calibri"/>
              </a:rPr>
              <a:t> </a:t>
            </a:r>
            <a:r>
              <a:rPr sz="1800" b="1" i="0" spc="-55" dirty="0">
                <a:latin typeface="Calibri"/>
                <a:cs typeface="Calibri"/>
              </a:rPr>
              <a:t>Года</a:t>
            </a:r>
            <a:r>
              <a:rPr sz="1800" b="1" i="0" dirty="0">
                <a:latin typeface="Calibri"/>
                <a:cs typeface="Calibri"/>
              </a:rPr>
              <a:t> </a:t>
            </a:r>
            <a:r>
              <a:rPr sz="1800" b="1" i="0" spc="-10" dirty="0">
                <a:latin typeface="Calibri"/>
                <a:cs typeface="Calibri"/>
              </a:rPr>
              <a:t>педагога</a:t>
            </a:r>
            <a:r>
              <a:rPr sz="1800" b="1" i="0" spc="-20" dirty="0">
                <a:latin typeface="Calibri"/>
                <a:cs typeface="Calibri"/>
              </a:rPr>
              <a:t> </a:t>
            </a:r>
            <a:r>
              <a:rPr sz="1800" b="1" i="0" dirty="0">
                <a:latin typeface="Calibri"/>
                <a:cs typeface="Calibri"/>
              </a:rPr>
              <a:t>и</a:t>
            </a:r>
            <a:r>
              <a:rPr sz="1800" b="1" i="0" spc="-10" dirty="0">
                <a:latin typeface="Calibri"/>
                <a:cs typeface="Calibri"/>
              </a:rPr>
              <a:t> </a:t>
            </a:r>
            <a:r>
              <a:rPr sz="1800" b="1" i="0" spc="-5" dirty="0">
                <a:latin typeface="Calibri"/>
                <a:cs typeface="Calibri"/>
              </a:rPr>
              <a:t>наставника, </a:t>
            </a:r>
            <a:r>
              <a:rPr sz="1800" b="1" i="0" dirty="0">
                <a:latin typeface="Calibri"/>
                <a:cs typeface="Calibri"/>
              </a:rPr>
              <a:t>2 </a:t>
            </a:r>
            <a:r>
              <a:rPr sz="1800" b="1" i="0" spc="-5" dirty="0">
                <a:latin typeface="Calibri"/>
                <a:cs typeface="Calibri"/>
              </a:rPr>
              <a:t>марта 2023</a:t>
            </a:r>
            <a:r>
              <a:rPr sz="1800" b="1" i="0" spc="10" dirty="0">
                <a:latin typeface="Calibri"/>
                <a:cs typeface="Calibri"/>
              </a:rPr>
              <a:t> </a:t>
            </a:r>
            <a:r>
              <a:rPr sz="1800" b="1" i="0" spc="-20" dirty="0">
                <a:latin typeface="Calibri"/>
                <a:cs typeface="Calibri"/>
              </a:rPr>
              <a:t>года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5673" y="5892101"/>
            <a:ext cx="4578858" cy="1319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67735" y="264795"/>
            <a:ext cx="6040120" cy="2647950"/>
            <a:chOff x="2967735" y="264795"/>
            <a:chExt cx="6040120" cy="2647950"/>
          </a:xfrm>
        </p:grpSpPr>
        <p:sp>
          <p:nvSpPr>
            <p:cNvPr id="3" name="object 3"/>
            <p:cNvSpPr/>
            <p:nvPr/>
          </p:nvSpPr>
          <p:spPr>
            <a:xfrm>
              <a:off x="2980435" y="277495"/>
              <a:ext cx="6014720" cy="2622550"/>
            </a:xfrm>
            <a:custGeom>
              <a:avLst/>
              <a:gdLst/>
              <a:ahLst/>
              <a:cxnLst/>
              <a:rect l="l" t="t" r="r" b="b"/>
              <a:pathLst>
                <a:path w="6014720" h="2622550">
                  <a:moveTo>
                    <a:pt x="6014720" y="0"/>
                  </a:moveTo>
                  <a:lnTo>
                    <a:pt x="0" y="0"/>
                  </a:lnTo>
                  <a:lnTo>
                    <a:pt x="0" y="2622550"/>
                  </a:lnTo>
                  <a:lnTo>
                    <a:pt x="5577586" y="2622550"/>
                  </a:lnTo>
                  <a:lnTo>
                    <a:pt x="6014720" y="2185416"/>
                  </a:lnTo>
                  <a:lnTo>
                    <a:pt x="6014720" y="0"/>
                  </a:lnTo>
                  <a:close/>
                </a:path>
              </a:pathLst>
            </a:custGeom>
            <a:solidFill>
              <a:srgbClr val="DCE6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558021" y="2462911"/>
              <a:ext cx="437515" cy="437515"/>
            </a:xfrm>
            <a:custGeom>
              <a:avLst/>
              <a:gdLst/>
              <a:ahLst/>
              <a:cxnLst/>
              <a:rect l="l" t="t" r="r" b="b"/>
              <a:pathLst>
                <a:path w="437515" h="437514">
                  <a:moveTo>
                    <a:pt x="437134" y="0"/>
                  </a:moveTo>
                  <a:lnTo>
                    <a:pt x="87503" y="87503"/>
                  </a:lnTo>
                  <a:lnTo>
                    <a:pt x="0" y="437134"/>
                  </a:lnTo>
                  <a:lnTo>
                    <a:pt x="437134" y="0"/>
                  </a:lnTo>
                  <a:close/>
                </a:path>
              </a:pathLst>
            </a:custGeom>
            <a:solidFill>
              <a:srgbClr val="B0B8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980435" y="277495"/>
              <a:ext cx="6014720" cy="2622550"/>
            </a:xfrm>
            <a:custGeom>
              <a:avLst/>
              <a:gdLst/>
              <a:ahLst/>
              <a:cxnLst/>
              <a:rect l="l" t="t" r="r" b="b"/>
              <a:pathLst>
                <a:path w="6014720" h="2622550">
                  <a:moveTo>
                    <a:pt x="5577586" y="2622550"/>
                  </a:moveTo>
                  <a:lnTo>
                    <a:pt x="5665089" y="2272919"/>
                  </a:lnTo>
                  <a:lnTo>
                    <a:pt x="6014720" y="2185416"/>
                  </a:lnTo>
                  <a:lnTo>
                    <a:pt x="5577586" y="2622550"/>
                  </a:lnTo>
                  <a:lnTo>
                    <a:pt x="0" y="2622550"/>
                  </a:lnTo>
                  <a:lnTo>
                    <a:pt x="0" y="0"/>
                  </a:lnTo>
                  <a:lnTo>
                    <a:pt x="6014720" y="0"/>
                  </a:lnTo>
                  <a:lnTo>
                    <a:pt x="6014720" y="2185416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122422" y="285369"/>
            <a:ext cx="5672455" cy="2465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spc="-40" dirty="0">
                <a:latin typeface="Constantia"/>
                <a:cs typeface="Constantia"/>
              </a:rPr>
              <a:t>С</a:t>
            </a:r>
            <a:r>
              <a:rPr sz="3200" dirty="0">
                <a:latin typeface="Constantia"/>
                <a:cs typeface="Constantia"/>
              </a:rPr>
              <a:t>о</a:t>
            </a:r>
            <a:r>
              <a:rPr sz="3200" spc="-254" dirty="0">
                <a:latin typeface="Constantia"/>
                <a:cs typeface="Constantia"/>
              </a:rPr>
              <a:t>г</a:t>
            </a:r>
            <a:r>
              <a:rPr sz="3200" spc="-5" dirty="0">
                <a:latin typeface="Constantia"/>
                <a:cs typeface="Constantia"/>
              </a:rPr>
              <a:t>ласн</a:t>
            </a:r>
            <a:r>
              <a:rPr sz="3200" dirty="0">
                <a:latin typeface="Constantia"/>
                <a:cs typeface="Constantia"/>
              </a:rPr>
              <a:t>о</a:t>
            </a:r>
            <a:r>
              <a:rPr sz="3200" spc="-195" dirty="0">
                <a:latin typeface="Constantia"/>
                <a:cs typeface="Constantia"/>
              </a:rPr>
              <a:t> </a:t>
            </a:r>
            <a:r>
              <a:rPr sz="3200" spc="-40" dirty="0">
                <a:latin typeface="Constantia"/>
                <a:cs typeface="Constantia"/>
              </a:rPr>
              <a:t>т</a:t>
            </a:r>
            <a:r>
              <a:rPr sz="3200" spc="-150" dirty="0">
                <a:latin typeface="Constantia"/>
                <a:cs typeface="Constantia"/>
              </a:rPr>
              <a:t>о</a:t>
            </a:r>
            <a:r>
              <a:rPr sz="3200" spc="-5" dirty="0">
                <a:latin typeface="Constantia"/>
                <a:cs typeface="Constantia"/>
              </a:rPr>
              <a:t>л</a:t>
            </a:r>
            <a:r>
              <a:rPr sz="3200" spc="-70" dirty="0">
                <a:latin typeface="Constantia"/>
                <a:cs typeface="Constantia"/>
              </a:rPr>
              <a:t>к</a:t>
            </a:r>
            <a:r>
              <a:rPr sz="3200" dirty="0">
                <a:latin typeface="Constantia"/>
                <a:cs typeface="Constantia"/>
              </a:rPr>
              <a:t>ов</a:t>
            </a:r>
            <a:r>
              <a:rPr sz="3200" spc="-15" dirty="0">
                <a:latin typeface="Constantia"/>
                <a:cs typeface="Constantia"/>
              </a:rPr>
              <a:t>о</a:t>
            </a:r>
            <a:r>
              <a:rPr sz="3200" dirty="0">
                <a:latin typeface="Constantia"/>
                <a:cs typeface="Constantia"/>
              </a:rPr>
              <a:t>му</a:t>
            </a:r>
            <a:r>
              <a:rPr sz="3200" spc="-185" dirty="0">
                <a:latin typeface="Constantia"/>
                <a:cs typeface="Constantia"/>
              </a:rPr>
              <a:t> </a:t>
            </a:r>
            <a:r>
              <a:rPr sz="3200" spc="-40" dirty="0">
                <a:latin typeface="Constantia"/>
                <a:cs typeface="Constantia"/>
              </a:rPr>
              <a:t>с</a:t>
            </a:r>
            <a:r>
              <a:rPr sz="3200" spc="-5" dirty="0">
                <a:latin typeface="Constantia"/>
                <a:cs typeface="Constantia"/>
              </a:rPr>
              <a:t>ловарю  </a:t>
            </a:r>
            <a:r>
              <a:rPr sz="3200" spc="-80" dirty="0">
                <a:latin typeface="Constantia"/>
                <a:cs typeface="Constantia"/>
              </a:rPr>
              <a:t>В</a:t>
            </a:r>
            <a:r>
              <a:rPr sz="3200" dirty="0">
                <a:latin typeface="Constantia"/>
                <a:cs typeface="Constantia"/>
              </a:rPr>
              <a:t>.</a:t>
            </a:r>
            <a:r>
              <a:rPr sz="3200" spc="-100" dirty="0">
                <a:latin typeface="Constantia"/>
                <a:cs typeface="Constantia"/>
              </a:rPr>
              <a:t> </a:t>
            </a:r>
            <a:r>
              <a:rPr sz="3200" dirty="0">
                <a:latin typeface="Constantia"/>
                <a:cs typeface="Constantia"/>
              </a:rPr>
              <a:t>Даля</a:t>
            </a:r>
            <a:r>
              <a:rPr sz="3200" spc="-60" dirty="0">
                <a:latin typeface="Constantia"/>
                <a:cs typeface="Constantia"/>
              </a:rPr>
              <a:t> </a:t>
            </a:r>
            <a:r>
              <a:rPr sz="3200" b="1" dirty="0">
                <a:latin typeface="Constantia"/>
                <a:cs typeface="Constantia"/>
              </a:rPr>
              <a:t>педа</a:t>
            </a:r>
            <a:r>
              <a:rPr sz="3200" b="1" spc="-65" dirty="0">
                <a:latin typeface="Constantia"/>
                <a:cs typeface="Constantia"/>
              </a:rPr>
              <a:t>г</a:t>
            </a:r>
            <a:r>
              <a:rPr sz="3200" b="1" dirty="0">
                <a:latin typeface="Constantia"/>
                <a:cs typeface="Constantia"/>
              </a:rPr>
              <a:t>ог</a:t>
            </a:r>
            <a:r>
              <a:rPr sz="3200" b="1" spc="25" dirty="0">
                <a:latin typeface="Constantia"/>
                <a:cs typeface="Constantia"/>
              </a:rPr>
              <a:t> </a:t>
            </a:r>
            <a:r>
              <a:rPr sz="3200" dirty="0">
                <a:latin typeface="Constantia"/>
                <a:cs typeface="Constantia"/>
              </a:rPr>
              <a:t>–</a:t>
            </a:r>
            <a:r>
              <a:rPr sz="3200" spc="-90" dirty="0">
                <a:latin typeface="Constantia"/>
                <a:cs typeface="Constantia"/>
              </a:rPr>
              <a:t> </a:t>
            </a:r>
            <a:r>
              <a:rPr sz="3200" spc="-5" dirty="0">
                <a:latin typeface="Constantia"/>
                <a:cs typeface="Constantia"/>
              </a:rPr>
              <a:t>э</a:t>
            </a:r>
            <a:r>
              <a:rPr sz="3200" spc="-35" dirty="0">
                <a:latin typeface="Constantia"/>
                <a:cs typeface="Constantia"/>
              </a:rPr>
              <a:t>т</a:t>
            </a:r>
            <a:r>
              <a:rPr sz="3200" dirty="0">
                <a:latin typeface="Constantia"/>
                <a:cs typeface="Constantia"/>
              </a:rPr>
              <a:t>о</a:t>
            </a:r>
            <a:r>
              <a:rPr sz="3200" spc="-210" dirty="0">
                <a:latin typeface="Constantia"/>
                <a:cs typeface="Constantia"/>
              </a:rPr>
              <a:t> </a:t>
            </a:r>
            <a:r>
              <a:rPr sz="3200" spc="-5" dirty="0">
                <a:latin typeface="Constantia"/>
                <a:cs typeface="Constantia"/>
              </a:rPr>
              <a:t>ч</a:t>
            </a:r>
            <a:r>
              <a:rPr sz="3200" spc="-55" dirty="0">
                <a:latin typeface="Constantia"/>
                <a:cs typeface="Constantia"/>
              </a:rPr>
              <a:t>е</a:t>
            </a:r>
            <a:r>
              <a:rPr sz="3200" spc="-5" dirty="0">
                <a:latin typeface="Constantia"/>
                <a:cs typeface="Constantia"/>
              </a:rPr>
              <a:t>ловек,  посвятивший</a:t>
            </a:r>
            <a:r>
              <a:rPr sz="3200" spc="-140" dirty="0">
                <a:latin typeface="Constantia"/>
                <a:cs typeface="Constantia"/>
              </a:rPr>
              <a:t> </a:t>
            </a:r>
            <a:r>
              <a:rPr sz="3200" spc="-25" dirty="0">
                <a:latin typeface="Constantia"/>
                <a:cs typeface="Constantia"/>
              </a:rPr>
              <a:t>себя</a:t>
            </a:r>
            <a:endParaRPr sz="3200">
              <a:latin typeface="Constantia"/>
              <a:cs typeface="Constantia"/>
            </a:endParaRPr>
          </a:p>
          <a:p>
            <a:pPr marL="12700" marR="1099185">
              <a:lnSpc>
                <a:spcPct val="100000"/>
              </a:lnSpc>
              <a:spcBef>
                <a:spcPts val="5"/>
              </a:spcBef>
            </a:pPr>
            <a:r>
              <a:rPr sz="3200" spc="-5" dirty="0">
                <a:latin typeface="Constantia"/>
                <a:cs typeface="Constantia"/>
              </a:rPr>
              <a:t>воспитанию</a:t>
            </a:r>
            <a:r>
              <a:rPr sz="3200" spc="-195" dirty="0">
                <a:latin typeface="Constantia"/>
                <a:cs typeface="Constantia"/>
              </a:rPr>
              <a:t> </a:t>
            </a:r>
            <a:r>
              <a:rPr sz="3200" dirty="0">
                <a:latin typeface="Constantia"/>
                <a:cs typeface="Constantia"/>
              </a:rPr>
              <a:t>и</a:t>
            </a:r>
            <a:r>
              <a:rPr sz="3200" spc="-160" dirty="0">
                <a:latin typeface="Constantia"/>
                <a:cs typeface="Constantia"/>
              </a:rPr>
              <a:t> </a:t>
            </a:r>
            <a:r>
              <a:rPr sz="3200" spc="-10" dirty="0">
                <a:latin typeface="Constantia"/>
                <a:cs typeface="Constantia"/>
              </a:rPr>
              <a:t>обучению </a:t>
            </a:r>
            <a:r>
              <a:rPr sz="3200" spc="-790" dirty="0">
                <a:latin typeface="Constantia"/>
                <a:cs typeface="Constantia"/>
              </a:rPr>
              <a:t> </a:t>
            </a:r>
            <a:r>
              <a:rPr sz="3200" spc="-15" dirty="0">
                <a:latin typeface="Constantia"/>
                <a:cs typeface="Constantia"/>
              </a:rPr>
              <a:t>детей,</a:t>
            </a:r>
            <a:r>
              <a:rPr sz="3200" spc="-45" dirty="0">
                <a:latin typeface="Constantia"/>
                <a:cs typeface="Constantia"/>
              </a:rPr>
              <a:t> </a:t>
            </a:r>
            <a:r>
              <a:rPr sz="3200" spc="-30" dirty="0">
                <a:latin typeface="Constantia"/>
                <a:cs typeface="Constantia"/>
              </a:rPr>
              <a:t>молодежи.</a:t>
            </a:r>
            <a:endParaRPr sz="3200">
              <a:latin typeface="Constantia"/>
              <a:cs typeface="Constanti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1508" y="4327868"/>
            <a:ext cx="5492623" cy="219748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77774" y="4335907"/>
            <a:ext cx="5117465" cy="197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09980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latin typeface="Constantia"/>
                <a:cs typeface="Constantia"/>
              </a:rPr>
              <a:t>Наставник</a:t>
            </a:r>
            <a:r>
              <a:rPr sz="3200" spc="-5" dirty="0">
                <a:latin typeface="Constantia"/>
                <a:cs typeface="Constantia"/>
              </a:rPr>
              <a:t>,</a:t>
            </a:r>
            <a:r>
              <a:rPr sz="3200" spc="-150" dirty="0">
                <a:latin typeface="Constantia"/>
                <a:cs typeface="Constantia"/>
              </a:rPr>
              <a:t> </a:t>
            </a:r>
            <a:r>
              <a:rPr sz="3200" spc="-45" dirty="0">
                <a:latin typeface="Constantia"/>
                <a:cs typeface="Constantia"/>
              </a:rPr>
              <a:t>согласно </a:t>
            </a:r>
            <a:r>
              <a:rPr sz="3200" spc="-785" dirty="0">
                <a:latin typeface="Constantia"/>
                <a:cs typeface="Constantia"/>
              </a:rPr>
              <a:t> </a:t>
            </a:r>
            <a:r>
              <a:rPr sz="3200" spc="-40" dirty="0">
                <a:latin typeface="Constantia"/>
                <a:cs typeface="Constantia"/>
              </a:rPr>
              <a:t>т</a:t>
            </a:r>
            <a:r>
              <a:rPr sz="3200" spc="-150" dirty="0">
                <a:latin typeface="Constantia"/>
                <a:cs typeface="Constantia"/>
              </a:rPr>
              <a:t>о</a:t>
            </a:r>
            <a:r>
              <a:rPr sz="3200" spc="-5" dirty="0">
                <a:latin typeface="Constantia"/>
                <a:cs typeface="Constantia"/>
              </a:rPr>
              <a:t>л</a:t>
            </a:r>
            <a:r>
              <a:rPr sz="3200" spc="-70" dirty="0">
                <a:latin typeface="Constantia"/>
                <a:cs typeface="Constantia"/>
              </a:rPr>
              <a:t>к</a:t>
            </a:r>
            <a:r>
              <a:rPr sz="3200" dirty="0">
                <a:latin typeface="Constantia"/>
                <a:cs typeface="Constantia"/>
              </a:rPr>
              <a:t>ов</a:t>
            </a:r>
            <a:r>
              <a:rPr sz="3200" spc="-15" dirty="0">
                <a:latin typeface="Constantia"/>
                <a:cs typeface="Constantia"/>
              </a:rPr>
              <a:t>о</a:t>
            </a:r>
            <a:r>
              <a:rPr sz="3200" dirty="0">
                <a:latin typeface="Constantia"/>
                <a:cs typeface="Constantia"/>
              </a:rPr>
              <a:t>му</a:t>
            </a:r>
            <a:r>
              <a:rPr sz="3200" spc="-185" dirty="0">
                <a:latin typeface="Constantia"/>
                <a:cs typeface="Constantia"/>
              </a:rPr>
              <a:t> </a:t>
            </a:r>
            <a:r>
              <a:rPr sz="3200" spc="-40" dirty="0">
                <a:latin typeface="Constantia"/>
                <a:cs typeface="Constantia"/>
              </a:rPr>
              <a:t>с</a:t>
            </a:r>
            <a:r>
              <a:rPr sz="3200" spc="-5" dirty="0">
                <a:latin typeface="Constantia"/>
                <a:cs typeface="Constantia"/>
              </a:rPr>
              <a:t>ловарю</a:t>
            </a:r>
            <a:endParaRPr sz="3200">
              <a:latin typeface="Constantia"/>
              <a:cs typeface="Constantia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Constantia"/>
                <a:cs typeface="Constantia"/>
              </a:rPr>
              <a:t>С. </a:t>
            </a:r>
            <a:r>
              <a:rPr sz="3200" spc="-20" dirty="0">
                <a:latin typeface="Constantia"/>
                <a:cs typeface="Constantia"/>
              </a:rPr>
              <a:t>Ожегова </a:t>
            </a:r>
            <a:r>
              <a:rPr sz="3200" dirty="0">
                <a:latin typeface="Constantia"/>
                <a:cs typeface="Constantia"/>
              </a:rPr>
              <a:t>– </a:t>
            </a:r>
            <a:r>
              <a:rPr sz="3200" spc="-15" dirty="0">
                <a:latin typeface="Constantia"/>
                <a:cs typeface="Constantia"/>
              </a:rPr>
              <a:t>учитель </a:t>
            </a:r>
            <a:r>
              <a:rPr sz="3200" dirty="0">
                <a:latin typeface="Constantia"/>
                <a:cs typeface="Constantia"/>
              </a:rPr>
              <a:t>и </a:t>
            </a:r>
            <a:r>
              <a:rPr sz="3200" spc="5" dirty="0">
                <a:latin typeface="Constantia"/>
                <a:cs typeface="Constantia"/>
              </a:rPr>
              <a:t> </a:t>
            </a:r>
            <a:r>
              <a:rPr sz="3200" spc="-20" dirty="0">
                <a:latin typeface="Constantia"/>
                <a:cs typeface="Constantia"/>
              </a:rPr>
              <a:t>воспитатель,</a:t>
            </a:r>
            <a:r>
              <a:rPr sz="3200" spc="-105" dirty="0">
                <a:latin typeface="Constantia"/>
                <a:cs typeface="Constantia"/>
              </a:rPr>
              <a:t> </a:t>
            </a:r>
            <a:r>
              <a:rPr sz="3200" spc="-30" dirty="0">
                <a:latin typeface="Constantia"/>
                <a:cs typeface="Constantia"/>
              </a:rPr>
              <a:t>руководитель.</a:t>
            </a:r>
            <a:endParaRPr sz="3200">
              <a:latin typeface="Constantia"/>
              <a:cs typeface="Constantia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46277" y="3035792"/>
            <a:ext cx="2476519" cy="365457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819" y="588255"/>
            <a:ext cx="2720340" cy="33680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0192"/>
            <a:ext cx="9144000" cy="6838315"/>
            <a:chOff x="0" y="20192"/>
            <a:chExt cx="9144000" cy="6838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192"/>
              <a:ext cx="9113012" cy="683780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6153" y="1801240"/>
              <a:ext cx="2595372" cy="32908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148" y="743711"/>
              <a:ext cx="9102852" cy="14721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546" y="1967611"/>
              <a:ext cx="1994154" cy="295821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87801" y="2708871"/>
              <a:ext cx="2589022" cy="36004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57" y="0"/>
            <a:ext cx="9129395" cy="6858000"/>
            <a:chOff x="14857" y="0"/>
            <a:chExt cx="912939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57" y="0"/>
              <a:ext cx="9129141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83480" y="330708"/>
              <a:ext cx="3863339" cy="55245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2519" y="544068"/>
              <a:ext cx="3744467" cy="8564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2519" y="1031747"/>
              <a:ext cx="2819400" cy="8564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41192" y="1031747"/>
              <a:ext cx="2036064" cy="8564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2519" y="1519427"/>
              <a:ext cx="3550920" cy="8564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2519" y="2007107"/>
              <a:ext cx="4029455" cy="8564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2519" y="2494788"/>
              <a:ext cx="3739896" cy="8564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12519" y="2982467"/>
              <a:ext cx="3462528" cy="85648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12519" y="3470147"/>
              <a:ext cx="2531363" cy="8564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12519" y="3957828"/>
              <a:ext cx="3139439" cy="8564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12519" y="4445508"/>
              <a:ext cx="3145535" cy="85648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12519" y="4933188"/>
              <a:ext cx="2511552" cy="85648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12519" y="5420867"/>
              <a:ext cx="1437132" cy="85648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058924" y="5420867"/>
              <a:ext cx="615695" cy="856488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345183" y="628014"/>
            <a:ext cx="3806825" cy="53917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974706"/>
                </a:solidFill>
                <a:latin typeface="Calibri"/>
                <a:cs typeface="Calibri"/>
              </a:rPr>
              <a:t>3</a:t>
            </a:r>
            <a:r>
              <a:rPr sz="3200" b="1" spc="-1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марта</a:t>
            </a:r>
            <a:r>
              <a:rPr sz="3200" b="1" spc="-3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2023 </a:t>
            </a:r>
            <a:r>
              <a:rPr sz="3200" b="1" spc="-30" dirty="0">
                <a:solidFill>
                  <a:srgbClr val="974706"/>
                </a:solidFill>
                <a:latin typeface="Calibri"/>
                <a:cs typeface="Calibri"/>
              </a:rPr>
              <a:t>года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исполнилось</a:t>
            </a:r>
            <a:r>
              <a:rPr sz="3200" spc="-5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974706"/>
                </a:solidFill>
                <a:latin typeface="Calibri"/>
                <a:cs typeface="Calibri"/>
              </a:rPr>
              <a:t>200</a:t>
            </a:r>
            <a:r>
              <a:rPr sz="3200" b="1" i="1" spc="-2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974706"/>
                </a:solidFill>
                <a:latin typeface="Calibri"/>
                <a:cs typeface="Calibri"/>
              </a:rPr>
              <a:t>лет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со</a:t>
            </a:r>
            <a:r>
              <a:rPr sz="3200" spc="-2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дня</a:t>
            </a: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рождения</a:t>
            </a:r>
            <a:endParaRPr sz="3200">
              <a:latin typeface="Calibri"/>
              <a:cs typeface="Calibri"/>
            </a:endParaRPr>
          </a:p>
          <a:p>
            <a:pPr marL="12700" marR="427990">
              <a:lnSpc>
                <a:spcPct val="100000"/>
              </a:lnSpc>
            </a:pP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педагога, писателя, </a:t>
            </a:r>
            <a:r>
              <a:rPr sz="3200" spc="-7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основоположника </a:t>
            </a: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русской</a:t>
            </a:r>
            <a:r>
              <a:rPr sz="3200" spc="-3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научной</a:t>
            </a:r>
            <a:endParaRPr sz="3200">
              <a:latin typeface="Calibri"/>
              <a:cs typeface="Calibri"/>
            </a:endParaRPr>
          </a:p>
          <a:p>
            <a:pPr marL="12700" marR="1218565">
              <a:lnSpc>
                <a:spcPct val="100000"/>
              </a:lnSpc>
              <a:spcBef>
                <a:spcPts val="5"/>
              </a:spcBef>
            </a:pP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педагогики </a:t>
            </a: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i="1" spc="-65" dirty="0">
                <a:solidFill>
                  <a:srgbClr val="974706"/>
                </a:solidFill>
                <a:latin typeface="Calibri"/>
                <a:cs typeface="Calibri"/>
              </a:rPr>
              <a:t>К</a:t>
            </a:r>
            <a:r>
              <a:rPr sz="3200" b="1" i="1" spc="-5" dirty="0">
                <a:solidFill>
                  <a:srgbClr val="974706"/>
                </a:solidFill>
                <a:latin typeface="Calibri"/>
                <a:cs typeface="Calibri"/>
              </a:rPr>
              <a:t>онстантина  </a:t>
            </a:r>
            <a:r>
              <a:rPr sz="3200" b="1" i="1" dirty="0">
                <a:solidFill>
                  <a:srgbClr val="974706"/>
                </a:solidFill>
                <a:latin typeface="Calibri"/>
                <a:cs typeface="Calibri"/>
              </a:rPr>
              <a:t>Дмитриевича  </a:t>
            </a:r>
            <a:r>
              <a:rPr sz="3200" b="1" i="1" spc="-20" dirty="0">
                <a:solidFill>
                  <a:srgbClr val="974706"/>
                </a:solidFill>
                <a:latin typeface="Calibri"/>
                <a:cs typeface="Calibri"/>
              </a:rPr>
              <a:t>Ушинского </a:t>
            </a:r>
            <a:r>
              <a:rPr sz="3200" b="1" i="1" spc="-1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(1823-1871).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183892" y="5420867"/>
            <a:ext cx="1539240" cy="8564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7000" y="5479070"/>
            <a:ext cx="2916999" cy="137892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907" y="0"/>
            <a:ext cx="1271015" cy="180290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739" y="620648"/>
            <a:ext cx="8884285" cy="6110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4315" marR="249554" indent="-28702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1504950" algn="l"/>
              </a:tabLst>
            </a:pPr>
            <a:r>
              <a:rPr sz="1800" spc="-10" dirty="0">
                <a:latin typeface="Calibri"/>
                <a:cs typeface="Calibri"/>
              </a:rPr>
              <a:t>Педагогика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не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может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опираться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лишь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на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личный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опыт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учителя,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ведь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тот 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может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оказаться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ошибочным.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Она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должна опираться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на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теорию,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то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есть 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всестороннее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изучение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человека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систематизированный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опыт.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Поэтому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педагогические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идеи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должны </a:t>
            </a:r>
            <a:r>
              <a:rPr sz="1800" spc="-5" dirty="0">
                <a:latin typeface="Calibri"/>
                <a:cs typeface="Calibri"/>
              </a:rPr>
              <a:t>развиваться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в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университете,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опираясь</a:t>
            </a:r>
            <a:endParaRPr sz="1800">
              <a:latin typeface="Calibri"/>
              <a:cs typeface="Calibri"/>
            </a:endParaRPr>
          </a:p>
          <a:p>
            <a:pPr marL="150495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на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науку.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114"/>
              </a:spcBef>
              <a:buFont typeface="Wingdings"/>
              <a:buChar char=""/>
              <a:tabLst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Обучение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—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механическая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зубрёжка,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а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развитие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умственных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способностей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ученика,</a:t>
            </a:r>
            <a:endParaRPr sz="18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наблюдательности, </a:t>
            </a:r>
            <a:r>
              <a:rPr sz="1800" spc="-5" dirty="0">
                <a:latin typeface="Calibri"/>
                <a:cs typeface="Calibri"/>
              </a:rPr>
              <a:t>воображения,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фантазии,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желания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способности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дальше</a:t>
            </a:r>
            <a:endParaRPr sz="1800">
              <a:latin typeface="Calibri"/>
              <a:cs typeface="Calibri"/>
            </a:endParaRPr>
          </a:p>
          <a:p>
            <a:pPr marL="299085" marR="37211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приобретать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знания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самостоятельно.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Обучение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должно </a:t>
            </a:r>
            <a:r>
              <a:rPr sz="1800" dirty="0">
                <a:latin typeface="Calibri"/>
                <a:cs typeface="Calibri"/>
              </a:rPr>
              <a:t>быть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сознательным,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то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есть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до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учащихся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нужно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донести,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зачем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они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учатся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чему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в </a:t>
            </a:r>
            <a:r>
              <a:rPr sz="1800" spc="-15" dirty="0">
                <a:latin typeface="Calibri"/>
                <a:cs typeface="Calibri"/>
              </a:rPr>
              <a:t>итоге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научатся.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Обучение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должно</a:t>
            </a:r>
            <a:r>
              <a:rPr sz="1800" dirty="0">
                <a:latin typeface="Calibri"/>
                <a:cs typeface="Calibri"/>
              </a:rPr>
              <a:t> быть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системным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последовательным.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От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конкретного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—</a:t>
            </a:r>
            <a:endParaRPr sz="1800">
              <a:latin typeface="Calibri"/>
              <a:cs typeface="Calibri"/>
            </a:endParaRPr>
          </a:p>
          <a:p>
            <a:pPr marL="299085" marR="820419" algn="just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к </a:t>
            </a:r>
            <a:r>
              <a:rPr sz="1800" spc="-10" dirty="0">
                <a:latin typeface="Calibri"/>
                <a:cs typeface="Calibri"/>
              </a:rPr>
              <a:t>отвлечённому, от знакомого </a:t>
            </a:r>
            <a:r>
              <a:rPr sz="1800" dirty="0">
                <a:latin typeface="Calibri"/>
                <a:cs typeface="Calibri"/>
              </a:rPr>
              <a:t>— к </a:t>
            </a:r>
            <a:r>
              <a:rPr sz="1800" spc="-10" dirty="0">
                <a:latin typeface="Calibri"/>
                <a:cs typeface="Calibri"/>
              </a:rPr>
              <a:t>незнакомому, от единичного </a:t>
            </a:r>
            <a:r>
              <a:rPr sz="1800" dirty="0">
                <a:latin typeface="Calibri"/>
                <a:cs typeface="Calibri"/>
              </a:rPr>
              <a:t>— к </a:t>
            </a:r>
            <a:r>
              <a:rPr sz="1800" spc="-15" dirty="0">
                <a:latin typeface="Calibri"/>
                <a:cs typeface="Calibri"/>
              </a:rPr>
              <a:t>сложному,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от частного </a:t>
            </a:r>
            <a:r>
              <a:rPr sz="1800" dirty="0">
                <a:latin typeface="Calibri"/>
                <a:cs typeface="Calibri"/>
              </a:rPr>
              <a:t>— к </a:t>
            </a:r>
            <a:r>
              <a:rPr sz="1800" spc="-20" dirty="0">
                <a:latin typeface="Calibri"/>
                <a:cs typeface="Calibri"/>
              </a:rPr>
              <a:t>общему. </a:t>
            </a:r>
            <a:r>
              <a:rPr sz="1800" dirty="0">
                <a:latin typeface="Calibri"/>
                <a:cs typeface="Calibri"/>
              </a:rPr>
              <a:t>В учебном </a:t>
            </a:r>
            <a:r>
              <a:rPr sz="1800" spc="-5" dirty="0">
                <a:latin typeface="Calibri"/>
                <a:cs typeface="Calibri"/>
              </a:rPr>
              <a:t>материале </a:t>
            </a:r>
            <a:r>
              <a:rPr sz="1800" dirty="0">
                <a:latin typeface="Calibri"/>
                <a:cs typeface="Calibri"/>
              </a:rPr>
              <a:t>нужно </a:t>
            </a:r>
            <a:r>
              <a:rPr sz="1800" spc="-10" dirty="0">
                <a:latin typeface="Calibri"/>
                <a:cs typeface="Calibri"/>
              </a:rPr>
              <a:t>определённым </a:t>
            </a:r>
            <a:r>
              <a:rPr sz="1800" spc="-5" dirty="0">
                <a:latin typeface="Calibri"/>
                <a:cs typeface="Calibri"/>
              </a:rPr>
              <a:t>образом 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расположить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материал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для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повторения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практические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задачи.</a:t>
            </a:r>
            <a:endParaRPr sz="1800">
              <a:latin typeface="Calibri"/>
              <a:cs typeface="Calibri"/>
            </a:endParaRPr>
          </a:p>
          <a:p>
            <a:pPr marL="299085" marR="248285" indent="-287020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1800" spc="-30" dirty="0">
                <a:latin typeface="Calibri"/>
                <a:cs typeface="Calibri"/>
              </a:rPr>
              <a:t>Главная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задача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педагогики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—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воспитание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нравственности,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а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наполнение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головы 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знаниями.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Обучение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—</a:t>
            </a:r>
            <a:r>
              <a:rPr sz="1800" spc="-5" dirty="0">
                <a:latin typeface="Calibri"/>
                <a:cs typeface="Calibri"/>
              </a:rPr>
              <a:t> лишь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средство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воспитания.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Школа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должна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готовить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человека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к </a:t>
            </a:r>
            <a:r>
              <a:rPr sz="1800" spc="-5" dirty="0">
                <a:latin typeface="Calibri"/>
                <a:cs typeface="Calibri"/>
              </a:rPr>
              <a:t>жизни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труду.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Воспитание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должно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быть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гуманным.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Физические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наказания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унижения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неприемлемы.</a:t>
            </a:r>
            <a:endParaRPr sz="18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Воспитание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— </a:t>
            </a:r>
            <a:r>
              <a:rPr sz="1800" spc="-20" dirty="0">
                <a:latin typeface="Calibri"/>
                <a:cs typeface="Calibri"/>
              </a:rPr>
              <a:t>это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убеждение</a:t>
            </a:r>
            <a:r>
              <a:rPr sz="1800" dirty="0">
                <a:latin typeface="Calibri"/>
                <a:cs typeface="Calibri"/>
              </a:rPr>
              <a:t> личным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примером,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а </a:t>
            </a:r>
            <a:r>
              <a:rPr sz="1800" spc="-5" dirty="0">
                <a:latin typeface="Calibri"/>
                <a:cs typeface="Calibri"/>
              </a:rPr>
              <a:t>не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слепое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повиновение.</a:t>
            </a:r>
            <a:endParaRPr sz="1800">
              <a:latin typeface="Calibri"/>
              <a:cs typeface="Calibri"/>
            </a:endParaRPr>
          </a:p>
          <a:p>
            <a:pPr marL="299085" marR="2784475" indent="-287020">
              <a:lnSpc>
                <a:spcPct val="100000"/>
              </a:lnSpc>
              <a:spcBef>
                <a:spcPts val="270"/>
              </a:spcBef>
              <a:buFont typeface="Wingdings"/>
              <a:buChar char=""/>
              <a:tabLst>
                <a:tab pos="299720" algn="l"/>
              </a:tabLst>
            </a:pPr>
            <a:r>
              <a:rPr sz="1800" spc="-5" dirty="0">
                <a:latin typeface="Calibri"/>
                <a:cs typeface="Calibri"/>
              </a:rPr>
              <a:t>Воспитание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образование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должны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учитывать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культурные 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языковые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особенности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народа.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Однако </a:t>
            </a:r>
            <a:r>
              <a:rPr sz="1800" spc="-20" dirty="0">
                <a:latin typeface="Calibri"/>
                <a:cs typeface="Calibri"/>
              </a:rPr>
              <a:t>это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не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значит,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что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русская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школа</a:t>
            </a:r>
            <a:r>
              <a:rPr sz="1800" spc="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должна</a:t>
            </a:r>
            <a:r>
              <a:rPr sz="1800" spc="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быть</a:t>
            </a:r>
            <a:r>
              <a:rPr sz="1800" spc="8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какой-то</a:t>
            </a:r>
            <a:r>
              <a:rPr sz="1800" spc="6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уникальной,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«не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как 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у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людей».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Законы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души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её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развития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везде</a:t>
            </a:r>
            <a:r>
              <a:rPr sz="1800" spc="-15" dirty="0">
                <a:latin typeface="Calibri"/>
                <a:cs typeface="Calibri"/>
              </a:rPr>
              <a:t> одинаковы.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12747" y="0"/>
            <a:ext cx="6975475" cy="495300"/>
            <a:chOff x="1412747" y="0"/>
            <a:chExt cx="6975475" cy="49530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12747" y="0"/>
              <a:ext cx="4767072" cy="4953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28359" y="0"/>
              <a:ext cx="2459736" cy="49530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554607" y="7111"/>
            <a:ext cx="64693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solidFill>
                  <a:srgbClr val="974706"/>
                </a:solidFill>
              </a:rPr>
              <a:t>Константин </a:t>
            </a:r>
            <a:r>
              <a:rPr sz="2000" spc="-15" dirty="0">
                <a:solidFill>
                  <a:srgbClr val="974706"/>
                </a:solidFill>
              </a:rPr>
              <a:t>Ушинский </a:t>
            </a:r>
            <a:r>
              <a:rPr sz="2000" spc="-5" dirty="0">
                <a:solidFill>
                  <a:srgbClr val="974706"/>
                </a:solidFill>
              </a:rPr>
              <a:t>придерживался </a:t>
            </a:r>
            <a:r>
              <a:rPr sz="2000" dirty="0">
                <a:solidFill>
                  <a:srgbClr val="974706"/>
                </a:solidFill>
              </a:rPr>
              <a:t>и </a:t>
            </a:r>
            <a:r>
              <a:rPr sz="2000" spc="-10" dirty="0">
                <a:solidFill>
                  <a:srgbClr val="974706"/>
                </a:solidFill>
              </a:rPr>
              <a:t>последовательно </a:t>
            </a:r>
            <a:r>
              <a:rPr sz="2000" spc="-440" dirty="0">
                <a:solidFill>
                  <a:srgbClr val="974706"/>
                </a:solidFill>
              </a:rPr>
              <a:t> </a:t>
            </a:r>
            <a:r>
              <a:rPr sz="2000" dirty="0">
                <a:solidFill>
                  <a:srgbClr val="974706"/>
                </a:solidFill>
              </a:rPr>
              <a:t>развивал</a:t>
            </a:r>
            <a:r>
              <a:rPr sz="2000" spc="-40" dirty="0">
                <a:solidFill>
                  <a:srgbClr val="974706"/>
                </a:solidFill>
              </a:rPr>
              <a:t> </a:t>
            </a:r>
            <a:r>
              <a:rPr sz="2000" spc="-5" dirty="0">
                <a:solidFill>
                  <a:srgbClr val="974706"/>
                </a:solidFill>
              </a:rPr>
              <a:t>много</a:t>
            </a:r>
            <a:r>
              <a:rPr sz="2000" spc="-20" dirty="0">
                <a:solidFill>
                  <a:srgbClr val="974706"/>
                </a:solidFill>
              </a:rPr>
              <a:t> </a:t>
            </a:r>
            <a:r>
              <a:rPr sz="2000" spc="-5" dirty="0">
                <a:solidFill>
                  <a:srgbClr val="974706"/>
                </a:solidFill>
              </a:rPr>
              <a:t>идей:</a:t>
            </a:r>
            <a:endParaRPr sz="2000"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12747" y="263652"/>
            <a:ext cx="2750819" cy="536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099" y="938402"/>
            <a:ext cx="6984746" cy="192023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61986" y="198965"/>
            <a:ext cx="1882013" cy="232541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405" y="2962224"/>
            <a:ext cx="7529703" cy="120032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3609" y="4365167"/>
            <a:ext cx="7992872" cy="233946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47294" y="905713"/>
            <a:ext cx="8484870" cy="5702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pc="-50" dirty="0">
                <a:latin typeface="Book Antiqua"/>
                <a:cs typeface="Book Antiqua"/>
              </a:rPr>
              <a:t>«Ни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05" dirty="0">
                <a:latin typeface="Book Antiqua"/>
                <a:cs typeface="Book Antiqua"/>
              </a:rPr>
              <a:t>один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наставник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должен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забывать,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что</a:t>
            </a:r>
            <a:endParaRPr sz="24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</a:pPr>
            <a:r>
              <a:rPr sz="2400" b="1" i="1" spc="-150" dirty="0">
                <a:latin typeface="Book Antiqua"/>
                <a:cs typeface="Book Antiqua"/>
              </a:rPr>
              <a:t>его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главнейшая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обязанность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состоит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endParaRPr sz="2400">
              <a:latin typeface="Book Antiqua"/>
              <a:cs typeface="Book Antiqua"/>
            </a:endParaRPr>
          </a:p>
          <a:p>
            <a:pPr marL="12700" marR="1903730">
              <a:lnSpc>
                <a:spcPct val="100000"/>
              </a:lnSpc>
            </a:pPr>
            <a:r>
              <a:rPr sz="2400" b="1" i="1" spc="-50" dirty="0">
                <a:latin typeface="Book Antiqua"/>
                <a:cs typeface="Book Antiqua"/>
              </a:rPr>
              <a:t>приучении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воспитанников</a:t>
            </a:r>
            <a:r>
              <a:rPr sz="2400" b="1" i="1" spc="25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к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умственному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80" dirty="0">
                <a:latin typeface="Book Antiqua"/>
                <a:cs typeface="Book Antiqua"/>
              </a:rPr>
              <a:t>труду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что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эта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00" dirty="0">
                <a:latin typeface="Book Antiqua"/>
                <a:cs typeface="Book Antiqua"/>
              </a:rPr>
              <a:t>обязанность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более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важна,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85" dirty="0">
                <a:latin typeface="Book Antiqua"/>
                <a:cs typeface="Book Antiqua"/>
              </a:rPr>
              <a:t>нежели</a:t>
            </a:r>
            <a:endParaRPr sz="24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i="1" spc="-100" dirty="0">
                <a:latin typeface="Book Antiqua"/>
                <a:cs typeface="Book Antiqua"/>
              </a:rPr>
              <a:t>передача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самого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предмета».</a:t>
            </a:r>
            <a:endParaRPr sz="2400">
              <a:latin typeface="Book Antiqua"/>
              <a:cs typeface="Book Antiqua"/>
            </a:endParaRPr>
          </a:p>
          <a:p>
            <a:pPr marL="507365">
              <a:lnSpc>
                <a:spcPct val="100000"/>
              </a:lnSpc>
              <a:spcBef>
                <a:spcPts val="1955"/>
              </a:spcBef>
            </a:pPr>
            <a:r>
              <a:rPr sz="2400" b="1" i="1" spc="-120" dirty="0">
                <a:latin typeface="Book Antiqua"/>
                <a:cs typeface="Book Antiqua"/>
              </a:rPr>
              <a:t>«Пед</a:t>
            </a:r>
            <a:r>
              <a:rPr sz="2400" b="1" i="1" spc="-130" dirty="0">
                <a:latin typeface="Book Antiqua"/>
                <a:cs typeface="Book Antiqua"/>
              </a:rPr>
              <a:t>агогика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600" dirty="0">
                <a:latin typeface="Book Antiqua"/>
                <a:cs typeface="Book Antiqua"/>
              </a:rPr>
              <a:t>—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70" dirty="0">
                <a:latin typeface="Book Antiqua"/>
                <a:cs typeface="Book Antiqua"/>
              </a:rPr>
              <a:t>пе</a:t>
            </a:r>
            <a:r>
              <a:rPr sz="2400" b="1" i="1" spc="-204" dirty="0">
                <a:latin typeface="Book Antiqua"/>
                <a:cs typeface="Book Antiqua"/>
              </a:rPr>
              <a:t>рво</a:t>
            </a:r>
            <a:r>
              <a:rPr sz="2400" b="1" i="1" spc="-160" dirty="0">
                <a:latin typeface="Book Antiqua"/>
                <a:cs typeface="Book Antiqua"/>
              </a:rPr>
              <a:t>е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высшее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75" dirty="0">
                <a:latin typeface="Book Antiqua"/>
                <a:cs typeface="Book Antiqua"/>
              </a:rPr>
              <a:t>из </a:t>
            </a:r>
            <a:r>
              <a:rPr sz="2400" b="1" i="1" spc="-65" dirty="0">
                <a:latin typeface="Book Antiqua"/>
                <a:cs typeface="Book Antiqua"/>
              </a:rPr>
              <a:t>и</a:t>
            </a:r>
            <a:r>
              <a:rPr sz="2400" b="1" i="1" spc="-50" dirty="0">
                <a:latin typeface="Book Antiqua"/>
                <a:cs typeface="Book Antiqua"/>
              </a:rPr>
              <a:t>с</a:t>
            </a:r>
            <a:r>
              <a:rPr sz="2400" b="1" i="1" spc="-165" dirty="0">
                <a:latin typeface="Book Antiqua"/>
                <a:cs typeface="Book Antiqua"/>
              </a:rPr>
              <a:t>к</a:t>
            </a:r>
            <a:r>
              <a:rPr sz="2400" b="1" i="1" spc="-175" dirty="0">
                <a:latin typeface="Book Antiqua"/>
                <a:cs typeface="Book Antiqua"/>
              </a:rPr>
              <a:t>у</a:t>
            </a:r>
            <a:r>
              <a:rPr sz="2400" b="1" i="1" spc="-140" dirty="0">
                <a:latin typeface="Book Antiqua"/>
                <a:cs typeface="Book Antiqua"/>
              </a:rPr>
              <a:t>с</a:t>
            </a:r>
            <a:r>
              <a:rPr sz="2400" b="1" i="1" spc="-130" dirty="0">
                <a:latin typeface="Book Antiqua"/>
                <a:cs typeface="Book Antiqua"/>
              </a:rPr>
              <a:t>с</a:t>
            </a:r>
            <a:r>
              <a:rPr sz="2400" b="1" i="1" spc="-225" dirty="0">
                <a:latin typeface="Book Antiqua"/>
                <a:cs typeface="Book Antiqua"/>
              </a:rPr>
              <a:t>тв,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потому</a:t>
            </a:r>
            <a:endParaRPr sz="2400">
              <a:latin typeface="Book Antiqua"/>
              <a:cs typeface="Book Antiqua"/>
            </a:endParaRPr>
          </a:p>
          <a:p>
            <a:pPr marL="507365" marR="724535">
              <a:lnSpc>
                <a:spcPct val="100000"/>
              </a:lnSpc>
            </a:pPr>
            <a:r>
              <a:rPr sz="2400" b="1" i="1" spc="-114" dirty="0">
                <a:latin typeface="Book Antiqua"/>
                <a:cs typeface="Book Antiqua"/>
              </a:rPr>
              <a:t>что </a:t>
            </a:r>
            <a:r>
              <a:rPr sz="2400" b="1" i="1" spc="-150" dirty="0">
                <a:latin typeface="Book Antiqua"/>
                <a:cs typeface="Book Antiqua"/>
              </a:rPr>
              <a:t>она</a:t>
            </a:r>
            <a:r>
              <a:rPr sz="2400" b="1" i="1" spc="-145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стремится </a:t>
            </a:r>
            <a:r>
              <a:rPr sz="2400" b="1" i="1" spc="-150" dirty="0">
                <a:latin typeface="Book Antiqua"/>
                <a:cs typeface="Book Antiqua"/>
              </a:rPr>
              <a:t>к</a:t>
            </a:r>
            <a:r>
              <a:rPr sz="2400" b="1" i="1" spc="-14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выражению </a:t>
            </a:r>
            <a:r>
              <a:rPr sz="2400" b="1" i="1" spc="-165" dirty="0">
                <a:latin typeface="Book Antiqua"/>
                <a:cs typeface="Book Antiqua"/>
              </a:rPr>
              <a:t>совершенства</a:t>
            </a:r>
            <a:r>
              <a:rPr sz="2400" b="1" i="1" spc="-160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 </a:t>
            </a:r>
            <a:r>
              <a:rPr sz="2400" b="1" i="1" spc="-114" dirty="0">
                <a:latin typeface="Book Antiqua"/>
                <a:cs typeface="Book Antiqua"/>
              </a:rPr>
              <a:t>на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45" dirty="0">
                <a:latin typeface="Book Antiqua"/>
                <a:cs typeface="Book Antiqua"/>
              </a:rPr>
              <a:t>полотне,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2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мр</a:t>
            </a:r>
            <a:r>
              <a:rPr sz="2400" b="1" i="1" spc="-125" dirty="0">
                <a:latin typeface="Book Antiqua"/>
                <a:cs typeface="Book Antiqua"/>
              </a:rPr>
              <a:t>а</a:t>
            </a:r>
            <a:r>
              <a:rPr sz="2400" b="1" i="1" spc="-170" dirty="0">
                <a:latin typeface="Book Antiqua"/>
                <a:cs typeface="Book Antiqua"/>
              </a:rPr>
              <a:t>море</a:t>
            </a:r>
            <a:r>
              <a:rPr sz="2400" b="1" i="1" spc="-75" dirty="0">
                <a:latin typeface="Book Antiqua"/>
                <a:cs typeface="Book Antiqua"/>
              </a:rPr>
              <a:t>,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155" dirty="0">
                <a:latin typeface="Book Antiqua"/>
                <a:cs typeface="Book Antiqua"/>
              </a:rPr>
              <a:t>а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само</a:t>
            </a:r>
            <a:r>
              <a:rPr sz="2400" b="1" i="1" spc="-114" dirty="0">
                <a:latin typeface="Book Antiqua"/>
                <a:cs typeface="Book Antiqua"/>
              </a:rPr>
              <a:t>й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природе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25" dirty="0">
                <a:latin typeface="Book Antiqua"/>
                <a:cs typeface="Book Antiqua"/>
              </a:rPr>
              <a:t>че</a:t>
            </a:r>
            <a:r>
              <a:rPr sz="2400" b="1" i="1" spc="-175" dirty="0">
                <a:latin typeface="Book Antiqua"/>
                <a:cs typeface="Book Antiqua"/>
              </a:rPr>
              <a:t>лове</a:t>
            </a:r>
            <a:r>
              <a:rPr sz="2400" b="1" i="1" spc="-204" dirty="0">
                <a:latin typeface="Book Antiqua"/>
                <a:cs typeface="Book Antiqua"/>
              </a:rPr>
              <a:t>к</a:t>
            </a:r>
            <a:r>
              <a:rPr sz="2400" b="1" i="1" spc="-254" dirty="0">
                <a:latin typeface="Book Antiqua"/>
                <a:cs typeface="Book Antiqua"/>
              </a:rPr>
              <a:t>а</a:t>
            </a:r>
            <a:r>
              <a:rPr sz="2400" b="1" i="1" spc="-235" dirty="0">
                <a:latin typeface="Book Antiqua"/>
                <a:cs typeface="Book Antiqua"/>
              </a:rPr>
              <a:t>»</a:t>
            </a:r>
            <a:r>
              <a:rPr sz="2400" b="1" i="1" spc="-175" dirty="0">
                <a:latin typeface="Book Antiqua"/>
                <a:cs typeface="Book Antiqua"/>
              </a:rPr>
              <a:t>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50">
              <a:latin typeface="Book Antiqua"/>
              <a:cs typeface="Book Antiqua"/>
            </a:endParaRPr>
          </a:p>
          <a:p>
            <a:pPr marL="959485" marR="5080">
              <a:lnSpc>
                <a:spcPct val="100000"/>
              </a:lnSpc>
              <a:spcBef>
                <a:spcPts val="5"/>
              </a:spcBef>
              <a:tabLst>
                <a:tab pos="2155825" algn="l"/>
              </a:tabLst>
            </a:pPr>
            <a:r>
              <a:rPr sz="2400" b="1" i="1" spc="-140" dirty="0">
                <a:latin typeface="Book Antiqua"/>
                <a:cs typeface="Book Antiqua"/>
              </a:rPr>
              <a:t>«За</a:t>
            </a:r>
            <a:r>
              <a:rPr sz="2400" b="1" i="1" spc="-145" dirty="0">
                <a:latin typeface="Book Antiqua"/>
                <a:cs typeface="Book Antiqua"/>
              </a:rPr>
              <a:t>д</a:t>
            </a:r>
            <a:r>
              <a:rPr sz="2400" b="1" i="1" spc="-85" dirty="0">
                <a:latin typeface="Book Antiqua"/>
                <a:cs typeface="Book Antiqua"/>
              </a:rPr>
              <a:t>ача</a:t>
            </a:r>
            <a:r>
              <a:rPr sz="2400" b="1" i="1" spc="110" dirty="0">
                <a:latin typeface="Book Antiqua"/>
                <a:cs typeface="Book Antiqua"/>
              </a:rPr>
              <a:t> </a:t>
            </a:r>
            <a:r>
              <a:rPr sz="2400" b="1" i="1" spc="-220" dirty="0">
                <a:latin typeface="Book Antiqua"/>
                <a:cs typeface="Book Antiqua"/>
              </a:rPr>
              <a:t>во</a:t>
            </a:r>
            <a:r>
              <a:rPr sz="2400" b="1" i="1" spc="-175" dirty="0">
                <a:latin typeface="Book Antiqua"/>
                <a:cs typeface="Book Antiqua"/>
              </a:rPr>
              <a:t>с</a:t>
            </a:r>
            <a:r>
              <a:rPr sz="2400" b="1" i="1" spc="-45" dirty="0">
                <a:latin typeface="Book Antiqua"/>
                <a:cs typeface="Book Antiqua"/>
              </a:rPr>
              <a:t>питания</a:t>
            </a:r>
            <a:r>
              <a:rPr sz="2400" b="1" i="1" spc="35" dirty="0">
                <a:latin typeface="Book Antiqua"/>
                <a:cs typeface="Book Antiqua"/>
              </a:rPr>
              <a:t> </a:t>
            </a:r>
            <a:r>
              <a:rPr sz="2400" b="1" i="1" spc="-600" dirty="0">
                <a:latin typeface="Book Antiqua"/>
                <a:cs typeface="Book Antiqua"/>
              </a:rPr>
              <a:t>—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про</a:t>
            </a:r>
            <a:r>
              <a:rPr sz="2400" b="1" i="1" spc="-135" dirty="0">
                <a:latin typeface="Book Antiqua"/>
                <a:cs typeface="Book Antiqua"/>
              </a:rPr>
              <a:t>б</a:t>
            </a:r>
            <a:r>
              <a:rPr sz="2400" b="1" i="1" spc="-165" dirty="0">
                <a:latin typeface="Book Antiqua"/>
                <a:cs typeface="Book Antiqua"/>
              </a:rPr>
              <a:t>у</a:t>
            </a:r>
            <a:r>
              <a:rPr sz="2400" b="1" i="1" spc="-175" dirty="0">
                <a:latin typeface="Book Antiqua"/>
                <a:cs typeface="Book Antiqua"/>
              </a:rPr>
              <a:t>д</a:t>
            </a:r>
            <a:r>
              <a:rPr sz="2400" b="1" i="1" spc="-120" dirty="0">
                <a:latin typeface="Book Antiqua"/>
                <a:cs typeface="Book Antiqua"/>
              </a:rPr>
              <a:t>ить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вн</a:t>
            </a:r>
            <a:r>
              <a:rPr sz="2400" b="1" i="1" spc="-105" dirty="0">
                <a:latin typeface="Book Antiqua"/>
                <a:cs typeface="Book Antiqua"/>
              </a:rPr>
              <a:t>и</a:t>
            </a:r>
            <a:r>
              <a:rPr sz="2400" b="1" i="1" spc="-85" dirty="0">
                <a:latin typeface="Book Antiqua"/>
                <a:cs typeface="Book Antiqua"/>
              </a:rPr>
              <a:t>мани</a:t>
            </a:r>
            <a:r>
              <a:rPr sz="2400" b="1" i="1" spc="-60" dirty="0">
                <a:latin typeface="Book Antiqua"/>
                <a:cs typeface="Book Antiqua"/>
              </a:rPr>
              <a:t>е</a:t>
            </a:r>
            <a:r>
              <a:rPr sz="2400" b="1" i="1" spc="40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к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дух</a:t>
            </a:r>
            <a:r>
              <a:rPr sz="2400" b="1" i="1" spc="-145" dirty="0">
                <a:latin typeface="Book Antiqua"/>
                <a:cs typeface="Book Antiqua"/>
              </a:rPr>
              <a:t>овной </a:t>
            </a:r>
            <a:r>
              <a:rPr sz="2400" b="1" i="1" spc="-75" dirty="0">
                <a:latin typeface="Book Antiqua"/>
                <a:cs typeface="Book Antiqua"/>
              </a:rPr>
              <a:t> </a:t>
            </a:r>
            <a:r>
              <a:rPr sz="2400" b="1" i="1" spc="-25" dirty="0">
                <a:latin typeface="Book Antiqua"/>
                <a:cs typeface="Book Antiqua"/>
              </a:rPr>
              <a:t>жизни.	</a:t>
            </a:r>
            <a:r>
              <a:rPr sz="2400" b="1" i="1" spc="-65" dirty="0">
                <a:latin typeface="Book Antiqua"/>
                <a:cs typeface="Book Antiqua"/>
              </a:rPr>
              <a:t>Если</a:t>
            </a:r>
            <a:r>
              <a:rPr sz="2400" b="1" i="1" spc="70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наш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14" dirty="0">
                <a:latin typeface="Book Antiqua"/>
                <a:cs typeface="Book Antiqua"/>
              </a:rPr>
              <a:t>воспитанник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80" dirty="0">
                <a:latin typeface="Book Antiqua"/>
                <a:cs typeface="Book Antiqua"/>
              </a:rPr>
              <a:t>знает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много,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но</a:t>
            </a:r>
            <a:endParaRPr sz="2400">
              <a:latin typeface="Book Antiqua"/>
              <a:cs typeface="Book Antiqua"/>
            </a:endParaRPr>
          </a:p>
          <a:p>
            <a:pPr marL="959485" marR="21590">
              <a:lnSpc>
                <a:spcPct val="100000"/>
              </a:lnSpc>
            </a:pPr>
            <a:r>
              <a:rPr sz="2400" b="1" i="1" spc="-105" dirty="0">
                <a:latin typeface="Book Antiqua"/>
                <a:cs typeface="Book Antiqua"/>
              </a:rPr>
              <a:t>интересуется</a:t>
            </a:r>
            <a:r>
              <a:rPr sz="2400" b="1" i="1" spc="4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пустыми</a:t>
            </a:r>
            <a:r>
              <a:rPr sz="2400" b="1" i="1" spc="100" dirty="0">
                <a:latin typeface="Book Antiqua"/>
                <a:cs typeface="Book Antiqua"/>
              </a:rPr>
              <a:t> </a:t>
            </a:r>
            <a:r>
              <a:rPr sz="2400" b="1" i="1" spc="-110" dirty="0">
                <a:latin typeface="Book Antiqua"/>
                <a:cs typeface="Book Antiqua"/>
              </a:rPr>
              <a:t>интересами,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95" dirty="0">
                <a:latin typeface="Book Antiqua"/>
                <a:cs typeface="Book Antiqua"/>
              </a:rPr>
              <a:t>если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он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170" dirty="0">
                <a:latin typeface="Book Antiqua"/>
                <a:cs typeface="Book Antiqua"/>
              </a:rPr>
              <a:t>ведет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65" dirty="0">
                <a:latin typeface="Book Antiqua"/>
                <a:cs typeface="Book Antiqua"/>
              </a:rPr>
              <a:t>себя </a:t>
            </a:r>
            <a:r>
              <a:rPr sz="2400" b="1" i="1" spc="-585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отлично,</a:t>
            </a:r>
            <a:r>
              <a:rPr sz="2400" b="1" i="1" spc="40" dirty="0">
                <a:latin typeface="Book Antiqua"/>
                <a:cs typeface="Book Antiqua"/>
              </a:rPr>
              <a:t> </a:t>
            </a:r>
            <a:r>
              <a:rPr sz="2400" b="1" i="1" spc="-140" dirty="0">
                <a:latin typeface="Book Antiqua"/>
                <a:cs typeface="Book Antiqua"/>
              </a:rPr>
              <a:t>но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275" dirty="0">
                <a:latin typeface="Book Antiqua"/>
                <a:cs typeface="Book Antiqua"/>
              </a:rPr>
              <a:t>в</a:t>
            </a:r>
            <a:r>
              <a:rPr sz="2400" b="1" i="1" spc="-245" dirty="0">
                <a:latin typeface="Book Antiqua"/>
                <a:cs typeface="Book Antiqua"/>
              </a:rPr>
              <a:t> </a:t>
            </a:r>
            <a:r>
              <a:rPr sz="2400" b="1" i="1" spc="-85" dirty="0">
                <a:latin typeface="Book Antiqua"/>
                <a:cs typeface="Book Antiqua"/>
              </a:rPr>
              <a:t>нем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35" dirty="0">
                <a:latin typeface="Book Antiqua"/>
                <a:cs typeface="Book Antiqua"/>
              </a:rPr>
              <a:t>пробуждено</a:t>
            </a:r>
            <a:r>
              <a:rPr sz="2400" b="1" i="1" spc="85" dirty="0">
                <a:latin typeface="Book Antiqua"/>
                <a:cs typeface="Book Antiqua"/>
              </a:rPr>
              <a:t> </a:t>
            </a:r>
            <a:r>
              <a:rPr sz="2400" b="1" i="1" spc="-130" dirty="0">
                <a:latin typeface="Book Antiqua"/>
                <a:cs typeface="Book Antiqua"/>
              </a:rPr>
              <a:t>живое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внимание</a:t>
            </a:r>
            <a:r>
              <a:rPr sz="2400" b="1" i="1" spc="50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к</a:t>
            </a:r>
            <a:endParaRPr sz="2400">
              <a:latin typeface="Book Antiqua"/>
              <a:cs typeface="Book Antiqua"/>
            </a:endParaRPr>
          </a:p>
          <a:p>
            <a:pPr marL="959485" marR="328295">
              <a:lnSpc>
                <a:spcPct val="100000"/>
              </a:lnSpc>
            </a:pPr>
            <a:r>
              <a:rPr sz="2400" b="1" i="1" spc="-175" dirty="0">
                <a:latin typeface="Book Antiqua"/>
                <a:cs typeface="Book Antiqua"/>
              </a:rPr>
              <a:t>нравстве</a:t>
            </a:r>
            <a:r>
              <a:rPr sz="2400" b="1" i="1" spc="-120" dirty="0">
                <a:latin typeface="Book Antiqua"/>
                <a:cs typeface="Book Antiqua"/>
              </a:rPr>
              <a:t>нному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15" dirty="0">
                <a:latin typeface="Book Antiqua"/>
                <a:cs typeface="Book Antiqua"/>
              </a:rPr>
              <a:t>и</a:t>
            </a:r>
            <a:r>
              <a:rPr sz="2400" b="1" i="1" spc="75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прек</a:t>
            </a:r>
            <a:r>
              <a:rPr sz="2400" b="1" i="1" spc="-135" dirty="0">
                <a:latin typeface="Book Antiqua"/>
                <a:cs typeface="Book Antiqua"/>
              </a:rPr>
              <a:t>р</a:t>
            </a:r>
            <a:r>
              <a:rPr sz="2400" b="1" i="1" spc="-140" dirty="0">
                <a:latin typeface="Book Antiqua"/>
                <a:cs typeface="Book Antiqua"/>
              </a:rPr>
              <a:t>асном</a:t>
            </a:r>
            <a:r>
              <a:rPr sz="2400" b="1" i="1" spc="-135" dirty="0">
                <a:latin typeface="Book Antiqua"/>
                <a:cs typeface="Book Antiqua"/>
              </a:rPr>
              <a:t>у</a:t>
            </a:r>
            <a:r>
              <a:rPr sz="2400" b="1" i="1" spc="95" dirty="0">
                <a:latin typeface="Book Antiqua"/>
                <a:cs typeface="Book Antiqua"/>
              </a:rPr>
              <a:t> </a:t>
            </a:r>
            <a:r>
              <a:rPr sz="2400" b="1" i="1" spc="-600" dirty="0">
                <a:latin typeface="Book Antiqua"/>
                <a:cs typeface="Book Antiqua"/>
              </a:rPr>
              <a:t>—</a:t>
            </a:r>
            <a:r>
              <a:rPr sz="2400" b="1" i="1" spc="65" dirty="0">
                <a:latin typeface="Book Antiqua"/>
                <a:cs typeface="Book Antiqua"/>
              </a:rPr>
              <a:t> </a:t>
            </a:r>
            <a:r>
              <a:rPr sz="2400" b="1" i="1" spc="-150" dirty="0">
                <a:latin typeface="Book Antiqua"/>
                <a:cs typeface="Book Antiqua"/>
              </a:rPr>
              <a:t>вы</a:t>
            </a:r>
            <a:r>
              <a:rPr sz="2400" b="1" i="1" spc="80" dirty="0">
                <a:latin typeface="Book Antiqua"/>
                <a:cs typeface="Book Antiqua"/>
              </a:rPr>
              <a:t> </a:t>
            </a:r>
            <a:r>
              <a:rPr sz="2400" b="1" i="1" spc="-90" dirty="0">
                <a:latin typeface="Book Antiqua"/>
                <a:cs typeface="Book Antiqua"/>
              </a:rPr>
              <a:t>не</a:t>
            </a:r>
            <a:r>
              <a:rPr sz="2400" b="1" i="1" spc="60" dirty="0">
                <a:latin typeface="Book Antiqua"/>
                <a:cs typeface="Book Antiqua"/>
              </a:rPr>
              <a:t> </a:t>
            </a:r>
            <a:r>
              <a:rPr sz="2400" b="1" i="1" spc="-125" dirty="0">
                <a:latin typeface="Book Antiqua"/>
                <a:cs typeface="Book Antiqua"/>
              </a:rPr>
              <a:t>достигл</a:t>
            </a:r>
            <a:r>
              <a:rPr sz="2400" b="1" i="1" spc="-120" dirty="0">
                <a:latin typeface="Book Antiqua"/>
                <a:cs typeface="Book Antiqua"/>
              </a:rPr>
              <a:t>и</a:t>
            </a:r>
            <a:r>
              <a:rPr sz="2400" b="1" i="1" spc="55" dirty="0">
                <a:latin typeface="Book Antiqua"/>
                <a:cs typeface="Book Antiqua"/>
              </a:rPr>
              <a:t> </a:t>
            </a:r>
            <a:r>
              <a:rPr sz="2400" b="1" i="1" spc="-30" dirty="0">
                <a:latin typeface="Book Antiqua"/>
                <a:cs typeface="Book Antiqua"/>
              </a:rPr>
              <a:t>цели </a:t>
            </a:r>
            <a:r>
              <a:rPr sz="2400" b="1" i="1" spc="-20" dirty="0">
                <a:latin typeface="Book Antiqua"/>
                <a:cs typeface="Book Antiqua"/>
              </a:rPr>
              <a:t> </a:t>
            </a:r>
            <a:r>
              <a:rPr sz="2400" b="1" i="1" spc="-120" dirty="0">
                <a:latin typeface="Book Antiqua"/>
                <a:cs typeface="Book Antiqua"/>
              </a:rPr>
              <a:t>воспитания».</a:t>
            </a:r>
            <a:endParaRPr sz="24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64739" y="123825"/>
            <a:ext cx="34220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96060" algn="l"/>
              </a:tabLst>
            </a:pPr>
            <a:r>
              <a:rPr sz="3200" dirty="0">
                <a:solidFill>
                  <a:srgbClr val="006FC0"/>
                </a:solidFill>
              </a:rPr>
              <a:t>Цитаты	</a:t>
            </a:r>
            <a:r>
              <a:rPr sz="3200" spc="-25" dirty="0">
                <a:solidFill>
                  <a:srgbClr val="006FC0"/>
                </a:solidFill>
              </a:rPr>
              <a:t>Ушинского</a:t>
            </a:r>
            <a:endParaRPr sz="3200"/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32076" y="41148"/>
            <a:ext cx="3887724" cy="8564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47205"/>
            <a:chOff x="0" y="0"/>
            <a:chExt cx="9144000" cy="68472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4675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7696" y="426719"/>
              <a:ext cx="3677411" cy="49103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016" y="420623"/>
              <a:ext cx="3950208" cy="8564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49496" y="420623"/>
              <a:ext cx="615696" cy="8564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0016" y="908303"/>
              <a:ext cx="1871472" cy="8564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70760" y="908303"/>
              <a:ext cx="1696212" cy="8564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016" y="1395983"/>
              <a:ext cx="2343912" cy="8564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90016" y="1883664"/>
              <a:ext cx="2022348" cy="8564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21635" y="1883664"/>
              <a:ext cx="2746248" cy="85648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90016" y="2371344"/>
              <a:ext cx="2514600" cy="8564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12948" y="2401823"/>
              <a:ext cx="1350264" cy="80314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02964" y="2401823"/>
              <a:ext cx="577596" cy="80314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20311" y="2401823"/>
              <a:ext cx="1435608" cy="80314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0016" y="2859023"/>
              <a:ext cx="693420" cy="85648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85672" y="2859023"/>
              <a:ext cx="4044696" cy="8564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90016" y="3346703"/>
              <a:ext cx="3105912" cy="85648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90016" y="3834384"/>
              <a:ext cx="3924300" cy="8564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90016" y="4322064"/>
              <a:ext cx="801623" cy="856488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122680" y="503377"/>
            <a:ext cx="4031615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974706"/>
                </a:solidFill>
                <a:latin typeface="Calibri"/>
                <a:cs typeface="Calibri"/>
              </a:rPr>
              <a:t>13</a:t>
            </a:r>
            <a:r>
              <a:rPr sz="3200" b="1" spc="-2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марта</a:t>
            </a:r>
            <a:r>
              <a:rPr sz="3200" b="1" spc="-2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2023</a:t>
            </a:r>
            <a:r>
              <a:rPr sz="3200" b="1" spc="-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25" dirty="0">
                <a:solidFill>
                  <a:srgbClr val="974706"/>
                </a:solidFill>
                <a:latin typeface="Calibri"/>
                <a:cs typeface="Calibri"/>
              </a:rPr>
              <a:t>года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-</a:t>
            </a:r>
            <a:endParaRPr sz="3200">
              <a:latin typeface="Calibri"/>
              <a:cs typeface="Calibri"/>
            </a:endParaRPr>
          </a:p>
          <a:p>
            <a:pPr marL="12700" marR="1515110">
              <a:lnSpc>
                <a:spcPct val="100000"/>
              </a:lnSpc>
            </a:pPr>
            <a:r>
              <a:rPr sz="3200" b="1" dirty="0">
                <a:solidFill>
                  <a:srgbClr val="974706"/>
                </a:solidFill>
                <a:latin typeface="Calibri"/>
                <a:cs typeface="Calibri"/>
              </a:rPr>
              <a:t>135</a:t>
            </a:r>
            <a:r>
              <a:rPr sz="3200" b="1" spc="-2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974706"/>
                </a:solidFill>
                <a:latin typeface="Calibri"/>
                <a:cs typeface="Calibri"/>
              </a:rPr>
              <a:t>лет</a:t>
            </a:r>
            <a:r>
              <a:rPr sz="3200" b="1" spc="-5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со</a:t>
            </a:r>
            <a:r>
              <a:rPr sz="3200" spc="-4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дня </a:t>
            </a:r>
            <a:r>
              <a:rPr sz="3200" spc="-7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рождения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3200" b="1" i="1" dirty="0">
                <a:solidFill>
                  <a:srgbClr val="974706"/>
                </a:solidFill>
                <a:latin typeface="Calibri"/>
                <a:cs typeface="Calibri"/>
              </a:rPr>
              <a:t>Антона </a:t>
            </a:r>
            <a:r>
              <a:rPr sz="3200" b="1" i="1" spc="-5" dirty="0">
                <a:solidFill>
                  <a:srgbClr val="974706"/>
                </a:solidFill>
                <a:latin typeface="Calibri"/>
                <a:cs typeface="Calibri"/>
              </a:rPr>
              <a:t>Семеновича </a:t>
            </a:r>
            <a:r>
              <a:rPr sz="3200" b="1" i="1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b="1" i="1" spc="-15" dirty="0">
                <a:solidFill>
                  <a:srgbClr val="974706"/>
                </a:solidFill>
                <a:latin typeface="Calibri"/>
                <a:cs typeface="Calibri"/>
              </a:rPr>
              <a:t>Макаренко</a:t>
            </a:r>
            <a:r>
              <a:rPr sz="3200" b="1" i="1" spc="-114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000" dirty="0">
                <a:solidFill>
                  <a:srgbClr val="974706"/>
                </a:solidFill>
                <a:latin typeface="Calibri"/>
                <a:cs typeface="Calibri"/>
              </a:rPr>
              <a:t>(1888-1939)</a:t>
            </a:r>
            <a:endParaRPr sz="3000">
              <a:latin typeface="Calibri"/>
              <a:cs typeface="Calibri"/>
            </a:endParaRPr>
          </a:p>
          <a:p>
            <a:pPr marL="12700" marR="254635">
              <a:lnSpc>
                <a:spcPct val="100000"/>
              </a:lnSpc>
            </a:pP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–</a:t>
            </a: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 советского</a:t>
            </a:r>
            <a:r>
              <a:rPr sz="3200" spc="-5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974706"/>
                </a:solidFill>
                <a:latin typeface="Calibri"/>
                <a:cs typeface="Calibri"/>
              </a:rPr>
              <a:t>педагога </a:t>
            </a:r>
            <a:r>
              <a:rPr sz="3200" spc="-7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и</a:t>
            </a: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 воспитателя,</a:t>
            </a:r>
            <a:endParaRPr sz="3200">
              <a:latin typeface="Calibri"/>
              <a:cs typeface="Calibri"/>
            </a:endParaRPr>
          </a:p>
          <a:p>
            <a:pPr marL="12700" marR="668020">
              <a:lnSpc>
                <a:spcPct val="100000"/>
              </a:lnSpc>
              <a:spcBef>
                <a:spcPts val="5"/>
              </a:spcBef>
            </a:pPr>
            <a:r>
              <a:rPr sz="3200" spc="-10" dirty="0">
                <a:solidFill>
                  <a:srgbClr val="974706"/>
                </a:solidFill>
                <a:latin typeface="Calibri"/>
                <a:cs typeface="Calibri"/>
              </a:rPr>
              <a:t>писателя,</a:t>
            </a:r>
            <a:r>
              <a:rPr sz="3200" spc="-13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прозаика </a:t>
            </a:r>
            <a:r>
              <a:rPr sz="3200" spc="-71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974706"/>
                </a:solidFill>
                <a:latin typeface="Calibri"/>
                <a:cs typeface="Calibri"/>
              </a:rPr>
              <a:t>и</a:t>
            </a:r>
            <a:r>
              <a:rPr sz="3200" spc="-20" dirty="0">
                <a:solidFill>
                  <a:srgbClr val="974706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974706"/>
                </a:solidFill>
                <a:latin typeface="Calibri"/>
                <a:cs typeface="Calibri"/>
              </a:rPr>
              <a:t>драматурга.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200911" y="4322064"/>
            <a:ext cx="2586228" cy="8564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1400</Words>
  <Application>Microsoft Office PowerPoint</Application>
  <PresentationFormat>Экран (4:3)</PresentationFormat>
  <Paragraphs>145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Book Antiqua</vt:lpstr>
      <vt:lpstr>Bookman Old Style</vt:lpstr>
      <vt:lpstr>Calibri</vt:lpstr>
      <vt:lpstr>Century Gothic</vt:lpstr>
      <vt:lpstr>Constantia</vt:lpstr>
      <vt:lpstr>Verdana</vt:lpstr>
      <vt:lpstr>Wingdings</vt:lpstr>
      <vt:lpstr>Office Theme</vt:lpstr>
      <vt:lpstr>1_Office Theme</vt:lpstr>
      <vt:lpstr>ГОД  ПЕДАГОГА И НАСТАВНИКА</vt:lpstr>
      <vt:lpstr>Презентация PowerPoint</vt:lpstr>
      <vt:lpstr>«…Задача, смысл проведения Года  педагога и наставника как раз</vt:lpstr>
      <vt:lpstr>Презентация PowerPoint</vt:lpstr>
      <vt:lpstr>Презентация PowerPoint</vt:lpstr>
      <vt:lpstr>Презентация PowerPoint</vt:lpstr>
      <vt:lpstr>Константин Ушинский придерживался и последовательно  развивал много идей:</vt:lpstr>
      <vt:lpstr>Цитаты Ушинского</vt:lpstr>
      <vt:lpstr>Презентация PowerPoint</vt:lpstr>
      <vt:lpstr>Основные педагогические идеи Сергея Макаренко:</vt:lpstr>
      <vt:lpstr>Цитаты Макаренко</vt:lpstr>
      <vt:lpstr>Презентация PowerPoint</vt:lpstr>
      <vt:lpstr>Педагогическая деятельность Василия Сухомлинского</vt:lpstr>
      <vt:lpstr>Цитаты Сухомлинского</vt:lpstr>
      <vt:lpstr>Презентация PowerPoint</vt:lpstr>
      <vt:lpstr>Федеральный закон от 29.12.2012 N 273-ФЗ «Об образовании в Российской Федерации» регулирует общественные отношения,  возникающие в сфере образования.</vt:lpstr>
      <vt:lpstr>Педагогические работники пользуются следующими  академическими правами и свободами:</vt:lpstr>
      <vt:lpstr>Трудовые права и социальные гарантии педагога</vt:lpstr>
      <vt:lpstr>Профессиональный стандарт педагога – основополагающий  документ, содержащий совокупность личностных и профессиональных компетенций учителя.</vt:lpstr>
      <vt:lpstr>Презентация PowerPoint</vt:lpstr>
      <vt:lpstr>«Учитель должен быть  артист, художник, горячо влюблённый в своё дело»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Админ</cp:lastModifiedBy>
  <cp:revision>1</cp:revision>
  <dcterms:created xsi:type="dcterms:W3CDTF">2023-03-28T11:58:51Z</dcterms:created>
  <dcterms:modified xsi:type="dcterms:W3CDTF">2023-03-28T12:01:26Z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2023-03-28T00:00:00Z</vt:filetime>
  </property>
</Properties>
</file>